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40.png" ContentType="image/png"/>
  <Override PartName="/ppt/media/image39.png" ContentType="image/png"/>
  <Override PartName="/ppt/media/image14.png" ContentType="image/png"/>
  <Override PartName="/ppt/media/image38.png" ContentType="image/png"/>
  <Override PartName="/ppt/media/image13.png" ContentType="image/png"/>
  <Override PartName="/ppt/media/image37.png" ContentType="image/png"/>
  <Override PartName="/ppt/media/image12.png" ContentType="image/png"/>
  <Override PartName="/ppt/media/image16.png" ContentType="image/png"/>
  <Override PartName="/ppt/media/image15.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Override PartName="/ppt/slideMasters/slideMaster5.xml" ContentType="application/vnd.openxmlformats-officedocument.presentationml.slideMaster+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s/_rels/slide29.xml.rels" ContentType="application/vnd.openxmlformats-package.relationships+xml"/>
  <Override PartName="/ppt/slides/_rels/slide28.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119983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2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2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2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2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3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3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3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3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3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3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3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3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4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4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4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4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5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5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5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5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5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5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6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6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6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6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6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6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6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7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7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7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7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7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7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7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7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8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8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8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8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9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9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9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9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9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9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0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0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0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0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10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0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0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1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11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1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11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11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11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11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11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2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2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2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2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3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3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13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3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3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3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4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4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4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4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14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4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4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5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15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5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15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15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15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15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15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6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6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6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6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7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7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17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7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7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7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8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8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8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8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18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8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8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9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19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9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19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19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19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19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19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1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2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2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2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99040" y="301320"/>
            <a:ext cx="10797840" cy="126144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1" name="PlaceHolder 2"/>
          <p:cNvSpPr>
            <a:spLocks noGrp="1"/>
          </p:cNvSpPr>
          <p:nvPr>
            <p:ph type="body"/>
          </p:nvPr>
        </p:nvSpPr>
        <p:spPr>
          <a:xfrm>
            <a:off x="504000" y="1589400"/>
            <a:ext cx="10830240" cy="5106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2" name="PlaceHolder 3"/>
          <p:cNvSpPr>
            <a:spLocks noGrp="1"/>
          </p:cNvSpPr>
          <p:nvPr>
            <p:ph type="sldNum"/>
          </p:nvPr>
        </p:nvSpPr>
        <p:spPr>
          <a:xfrm>
            <a:off x="9000000" y="199080"/>
            <a:ext cx="2795040" cy="520920"/>
          </a:xfrm>
          <a:prstGeom prst="rect">
            <a:avLst/>
          </a:prstGeom>
        </p:spPr>
        <p:txBody>
          <a:bodyPr lIns="0" rIns="0" tIns="0" bIns="0"/>
          <a:p>
            <a:pPr algn="r"/>
            <a:fld id="{0DDCE278-B383-4819-882F-4BC91E3BAE70}"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 descr=""/>
          <p:cNvPicPr/>
          <p:nvPr/>
        </p:nvPicPr>
        <p:blipFill>
          <a:blip r:embed="rId3"/>
          <a:stretch/>
        </p:blipFill>
        <p:spPr>
          <a:xfrm>
            <a:off x="120960" y="106200"/>
            <a:ext cx="1226160" cy="1189080"/>
          </a:xfrm>
          <a:prstGeom prst="rect">
            <a:avLst/>
          </a:prstGeom>
          <a:ln>
            <a:noFill/>
          </a:ln>
        </p:spPr>
      </p:pic>
      <p:sp>
        <p:nvSpPr>
          <p:cNvPr id="40" name="PlaceHolder 1"/>
          <p:cNvSpPr>
            <a:spLocks noGrp="1"/>
          </p:cNvSpPr>
          <p:nvPr>
            <p:ph type="title"/>
          </p:nvPr>
        </p:nvSpPr>
        <p:spPr>
          <a:xfrm>
            <a:off x="599760" y="301320"/>
            <a:ext cx="10798200" cy="1261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4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42" name="PlaceHolder 3"/>
          <p:cNvSpPr>
            <a:spLocks noGrp="1"/>
          </p:cNvSpPr>
          <p:nvPr>
            <p:ph type="sldNum"/>
          </p:nvPr>
        </p:nvSpPr>
        <p:spPr>
          <a:xfrm>
            <a:off x="9012960" y="144000"/>
            <a:ext cx="2795040" cy="520920"/>
          </a:xfrm>
          <a:prstGeom prst="rect">
            <a:avLst/>
          </a:prstGeom>
        </p:spPr>
        <p:txBody>
          <a:bodyPr lIns="0" rIns="0" tIns="0" bIns="0"/>
          <a:p>
            <a:pPr algn="r"/>
            <a:fld id="{CE5ECCF4-C677-49F3-BF10-1551C5EC2EDF}"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79" name="" descr=""/>
          <p:cNvPicPr/>
          <p:nvPr/>
        </p:nvPicPr>
        <p:blipFill>
          <a:blip r:embed="rId3"/>
          <a:stretch/>
        </p:blipFill>
        <p:spPr>
          <a:xfrm>
            <a:off x="120960" y="106200"/>
            <a:ext cx="1226160" cy="1189080"/>
          </a:xfrm>
          <a:prstGeom prst="rect">
            <a:avLst/>
          </a:prstGeom>
          <a:ln>
            <a:noFill/>
          </a:ln>
        </p:spPr>
      </p:pic>
      <p:sp>
        <p:nvSpPr>
          <p:cNvPr id="80" name="PlaceHolder 1"/>
          <p:cNvSpPr>
            <a:spLocks noGrp="1"/>
          </p:cNvSpPr>
          <p:nvPr>
            <p:ph type="title"/>
          </p:nvPr>
        </p:nvSpPr>
        <p:spPr>
          <a:xfrm>
            <a:off x="599040" y="301320"/>
            <a:ext cx="10797840" cy="126144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81" name="PlaceHolder 2"/>
          <p:cNvSpPr>
            <a:spLocks noGrp="1"/>
          </p:cNvSpPr>
          <p:nvPr>
            <p:ph type="body"/>
          </p:nvPr>
        </p:nvSpPr>
        <p:spPr>
          <a:xfrm>
            <a:off x="504000" y="1589400"/>
            <a:ext cx="10830240" cy="5106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82" name="PlaceHolder 3"/>
          <p:cNvSpPr>
            <a:spLocks noGrp="1"/>
          </p:cNvSpPr>
          <p:nvPr>
            <p:ph type="sldNum"/>
          </p:nvPr>
        </p:nvSpPr>
        <p:spPr>
          <a:xfrm>
            <a:off x="9084960" y="144000"/>
            <a:ext cx="2795040" cy="520920"/>
          </a:xfrm>
          <a:prstGeom prst="rect">
            <a:avLst/>
          </a:prstGeom>
        </p:spPr>
        <p:txBody>
          <a:bodyPr lIns="0" rIns="0" tIns="0" bIns="0"/>
          <a:p>
            <a:pPr algn="r"/>
            <a:fld id="{E9E18EA2-1C5B-4D0C-B0FC-537F49CACD99}"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119" name="" descr=""/>
          <p:cNvPicPr/>
          <p:nvPr/>
        </p:nvPicPr>
        <p:blipFill>
          <a:blip r:embed="rId3"/>
          <a:stretch/>
        </p:blipFill>
        <p:spPr>
          <a:xfrm>
            <a:off x="120960" y="106200"/>
            <a:ext cx="1226160" cy="1189080"/>
          </a:xfrm>
          <a:prstGeom prst="rect">
            <a:avLst/>
          </a:prstGeom>
          <a:ln>
            <a:noFill/>
          </a:ln>
        </p:spPr>
      </p:pic>
      <p:sp>
        <p:nvSpPr>
          <p:cNvPr id="120" name="PlaceHolder 1"/>
          <p:cNvSpPr>
            <a:spLocks noGrp="1"/>
          </p:cNvSpPr>
          <p:nvPr>
            <p:ph type="title"/>
          </p:nvPr>
        </p:nvSpPr>
        <p:spPr>
          <a:xfrm>
            <a:off x="599760" y="301320"/>
            <a:ext cx="10798200" cy="1261800"/>
          </a:xfrm>
          <a:prstGeom prst="rect">
            <a:avLst/>
          </a:prstGeom>
        </p:spPr>
        <p:txBody>
          <a:bodyPr lIns="0" rIns="0" tIns="0" bIns="0" anchor="ctr"/>
          <a:p>
            <a:pPr algn="ctr"/>
            <a:r>
              <a:rPr b="0" lang="en-GB" sz="4400" spc="-1" strike="noStrike">
                <a:latin typeface="Arial"/>
              </a:rPr>
              <a:t>Click to </a:t>
            </a:r>
            <a:r>
              <a:rPr b="0" lang="en-GB" sz="4400" spc="-1" strike="noStrike">
                <a:latin typeface="Arial"/>
              </a:rPr>
              <a:t>edit the </a:t>
            </a:r>
            <a:r>
              <a:rPr b="0" lang="en-GB" sz="4400" spc="-1" strike="noStrike">
                <a:latin typeface="Arial"/>
              </a:rPr>
              <a:t>title text </a:t>
            </a:r>
            <a:r>
              <a:rPr b="0" lang="en-GB" sz="4400" spc="-1" strike="noStrike">
                <a:latin typeface="Arial"/>
              </a:rPr>
              <a:t>format</a:t>
            </a:r>
            <a:endParaRPr b="0" lang="en-GB" sz="4400" spc="-1" strike="noStrike">
              <a:latin typeface="Arial"/>
            </a:endParaRPr>
          </a:p>
        </p:txBody>
      </p:sp>
      <p:sp>
        <p:nvSpPr>
          <p:cNvPr id="12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122" name="PlaceHolder 3"/>
          <p:cNvSpPr>
            <a:spLocks noGrp="1"/>
          </p:cNvSpPr>
          <p:nvPr>
            <p:ph type="sldNum"/>
          </p:nvPr>
        </p:nvSpPr>
        <p:spPr>
          <a:xfrm>
            <a:off x="9072000" y="144000"/>
            <a:ext cx="2795040" cy="520920"/>
          </a:xfrm>
          <a:prstGeom prst="rect">
            <a:avLst/>
          </a:prstGeom>
        </p:spPr>
        <p:txBody>
          <a:bodyPr lIns="0" rIns="0" tIns="0" bIns="0"/>
          <a:p>
            <a:pPr algn="r"/>
            <a:fld id="{CBE4960D-2AFC-49B9-AB62-5E643C1E480D}"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159" name="" descr=""/>
          <p:cNvPicPr/>
          <p:nvPr/>
        </p:nvPicPr>
        <p:blipFill>
          <a:blip r:embed="rId3"/>
          <a:stretch/>
        </p:blipFill>
        <p:spPr>
          <a:xfrm>
            <a:off x="120960" y="106200"/>
            <a:ext cx="1226160" cy="1189080"/>
          </a:xfrm>
          <a:prstGeom prst="rect">
            <a:avLst/>
          </a:prstGeom>
          <a:ln>
            <a:noFill/>
          </a:ln>
        </p:spPr>
      </p:pic>
      <p:sp>
        <p:nvSpPr>
          <p:cNvPr id="160" name="PlaceHolder 1"/>
          <p:cNvSpPr>
            <a:spLocks noGrp="1"/>
          </p:cNvSpPr>
          <p:nvPr>
            <p:ph type="title"/>
          </p:nvPr>
        </p:nvSpPr>
        <p:spPr>
          <a:xfrm>
            <a:off x="599040" y="301320"/>
            <a:ext cx="10797840" cy="126144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16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162" name="PlaceHolder 3"/>
          <p:cNvSpPr>
            <a:spLocks noGrp="1"/>
          </p:cNvSpPr>
          <p:nvPr>
            <p:ph type="sldNum"/>
          </p:nvPr>
        </p:nvSpPr>
        <p:spPr>
          <a:xfrm>
            <a:off x="9072000" y="144000"/>
            <a:ext cx="2795040" cy="520920"/>
          </a:xfrm>
          <a:prstGeom prst="rect">
            <a:avLst/>
          </a:prstGeom>
        </p:spPr>
        <p:txBody>
          <a:bodyPr lIns="0" rIns="0" tIns="0" bIns="0"/>
          <a:p>
            <a:pPr algn="r"/>
            <a:fld id="{7C1B7BD6-2A8C-41CE-B7DE-6461405A120C}"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hyperlink" Target="https://www.openseizuredetector.org.uk/?page_id=1128#Garmin_Watch_App" TargetMode="External"/><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s://www.openseizuredetector.org.uk/?page_id=1550" TargetMode="Externa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24.xml.rels><?xml version="1.0" encoding="UTF-8"?>
<Relationships xmlns="http://schemas.openxmlformats.org/package/2006/relationships"><Relationship Id="rId1" Type="http://schemas.openxmlformats.org/officeDocument/2006/relationships/hyperlink" Target="http://192.168.0.100:8080/" TargetMode="Externa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2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28.xml.rels><?xml version="1.0" encoding="UTF-8"?>
<Relationships xmlns="http://schemas.openxmlformats.org/package/2006/relationships"><Relationship Id="rId1" Type="http://schemas.openxmlformats.org/officeDocument/2006/relationships/hyperlink" Target="https://www.openseizuredetector.org.uk/?page_id=1818" TargetMode="External"/><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hyperlink" Target="mailto:graham@openseizuredetector.org.uk" TargetMode="Externa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hyperlink" Target="https://github.com/OpenSeizureDetector" TargetMode="External"/><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hyperlink" Target="mailto:graham@openseizuredetector.org.uk" TargetMode="External"/><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hyperlink" Target="https://www.openseizuredetector.org.uk/?page_id=1415" TargetMode="External"/><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548640" y="301320"/>
            <a:ext cx="10797840" cy="44528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600" spc="-1" strike="noStrike">
                <a:solidFill>
                  <a:srgbClr val="04617b"/>
                </a:solidFill>
                <a:latin typeface="Source Sans Pro Light"/>
                <a:ea typeface="DejaVu Sans"/>
              </a:rPr>
              <a:t>OpenSeizureDetector – Installation and Testing</a:t>
            </a:r>
            <a:endParaRPr b="0" lang="en-GB" sz="6600" spc="-1" strike="noStrike">
              <a:latin typeface="Arial"/>
            </a:endParaRPr>
          </a:p>
        </p:txBody>
      </p:sp>
      <p:sp>
        <p:nvSpPr>
          <p:cNvPr id="200" name="CustomShape 2"/>
          <p:cNvSpPr/>
          <p:nvPr/>
        </p:nvSpPr>
        <p:spPr>
          <a:xfrm>
            <a:off x="552960" y="5216400"/>
            <a:ext cx="10789200" cy="1549440"/>
          </a:xfrm>
          <a:prstGeom prst="rect">
            <a:avLst/>
          </a:prstGeom>
          <a:noFill/>
          <a:ln>
            <a:noFill/>
          </a:ln>
        </p:spPr>
        <p:style>
          <a:lnRef idx="0"/>
          <a:fillRef idx="0"/>
          <a:effectRef idx="0"/>
          <a:fontRef idx="minor"/>
        </p:style>
        <p:txBody>
          <a:bodyPr lIns="0" rIns="0" tIns="0" bIns="0"/>
          <a:p>
            <a:pPr>
              <a:lnSpc>
                <a:spcPct val="100000"/>
              </a:lnSpc>
            </a:pPr>
            <a:r>
              <a:rPr b="1" lang="en-GB" sz="3600" spc="-1" strike="noStrike">
                <a:solidFill>
                  <a:srgbClr val="dbf5f9"/>
                </a:solidFill>
                <a:latin typeface="Source Sans Pro"/>
                <a:ea typeface="DejaVu Sans"/>
              </a:rPr>
              <a:t>Graham Jones, April 2022</a:t>
            </a:r>
            <a:endParaRPr b="0" lang="en-GB" sz="3600" spc="-1" strike="noStrike">
              <a:latin typeface="Arial"/>
            </a:endParaRPr>
          </a:p>
        </p:txBody>
      </p:sp>
      <p:pic>
        <p:nvPicPr>
          <p:cNvPr id="201" name="" descr=""/>
          <p:cNvPicPr/>
          <p:nvPr/>
        </p:nvPicPr>
        <p:blipFill>
          <a:blip r:embed="rId1"/>
          <a:stretch/>
        </p:blipFill>
        <p:spPr>
          <a:xfrm>
            <a:off x="408960" y="432000"/>
            <a:ext cx="1894320" cy="183708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Main Menu Items</a:t>
            </a:r>
            <a:endParaRPr b="0" lang="en-GB" sz="6000" spc="-1" strike="noStrike">
              <a:latin typeface="Arial"/>
            </a:endParaRPr>
          </a:p>
        </p:txBody>
      </p:sp>
      <p:sp>
        <p:nvSpPr>
          <p:cNvPr id="252" name="CustomShape 2"/>
          <p:cNvSpPr/>
          <p:nvPr/>
        </p:nvSpPr>
        <p:spPr>
          <a:xfrm>
            <a:off x="599040" y="1920240"/>
            <a:ext cx="10738800" cy="4662720"/>
          </a:xfrm>
          <a:prstGeom prst="rect">
            <a:avLst/>
          </a:prstGeom>
          <a:noFill/>
          <a:ln>
            <a:noFill/>
          </a:ln>
        </p:spPr>
        <p:style>
          <a:lnRef idx="0"/>
          <a:fillRef idx="0"/>
          <a:effectRef idx="0"/>
          <a:fontRef idx="minor"/>
        </p:style>
      </p:sp>
      <p:sp>
        <p:nvSpPr>
          <p:cNvPr id="253" name="CustomShape 3"/>
          <p:cNvSpPr/>
          <p:nvPr/>
        </p:nvSpPr>
        <p:spPr>
          <a:xfrm>
            <a:off x="36000" y="1521000"/>
            <a:ext cx="8676000" cy="56782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1" lang="en-GB" sz="1800" spc="-1" strike="noStrike">
                <a:latin typeface="Arial"/>
              </a:rPr>
              <a:t>Accept Alarm</a:t>
            </a:r>
            <a:r>
              <a:rPr b="0" lang="en-GB" sz="1800" spc="-1" strike="noStrike">
                <a:latin typeface="Arial"/>
              </a:rPr>
              <a:t> – used to silence the alarm if the ‘Latch Alarms’ feature is enabled.</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Start/Stop Server</a:t>
            </a:r>
            <a:r>
              <a:rPr b="0" lang="en-GB" sz="1800" spc="-1" strike="noStrike">
                <a:latin typeface="Arial"/>
              </a:rPr>
              <a:t> – Start or Stop the background service that does the seizure detection – the blue notification icon at the top of the screen shows it is running.</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Report Seizure</a:t>
            </a:r>
            <a:r>
              <a:rPr b="0" lang="en-GB" sz="1800" spc="-1" strike="noStrike">
                <a:latin typeface="Arial"/>
              </a:rPr>
              <a:t> – Report a seizure to the Data Sharing system, even if OpenSeizureDetector did not detect it.</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Data Log Manager</a:t>
            </a:r>
            <a:r>
              <a:rPr b="0" lang="en-GB" sz="1800" spc="-1" strike="noStrike">
                <a:latin typeface="Arial"/>
              </a:rPr>
              <a:t> – Review and annotate data uploaded to the Data Sharing system.</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Data Sharing Log-In</a:t>
            </a:r>
            <a:r>
              <a:rPr b="0" lang="en-GB" sz="1800" spc="-1" strike="noStrike">
                <a:latin typeface="Arial"/>
              </a:rPr>
              <a:t> – Log in (or out) of the data sharing system.</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About Data Sharing</a:t>
            </a:r>
            <a:r>
              <a:rPr b="0" lang="en-GB" sz="1800" spc="-1" strike="noStrike">
                <a:latin typeface="Arial"/>
              </a:rPr>
              <a:t> – display an information page about the data shring system.</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Install Watch App</a:t>
            </a:r>
            <a:r>
              <a:rPr b="0" lang="en-GB" sz="1800" spc="-1" strike="noStrike">
                <a:latin typeface="Arial"/>
              </a:rPr>
              <a:t> – Display instructions for installing the watch app to use with OpenSeizureDetector.</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Test Alarm Beep</a:t>
            </a:r>
            <a:r>
              <a:rPr b="0" lang="en-GB" sz="1800" spc="-1" strike="noStrike">
                <a:latin typeface="Arial"/>
              </a:rPr>
              <a:t> – Play the Alarm beep sound so you can check it is working</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Test Warning Bepp</a:t>
            </a:r>
            <a:r>
              <a:rPr b="0" lang="en-GB" sz="1800" spc="-1" strike="noStrike">
                <a:latin typeface="Arial"/>
              </a:rPr>
              <a:t> – Play the Warning beep sound.</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Test SMS Alarm Notification</a:t>
            </a:r>
            <a:r>
              <a:rPr b="0" lang="en-GB" sz="1800" spc="-1" strike="noStrike">
                <a:latin typeface="Arial"/>
              </a:rPr>
              <a:t> – Send an SMS location alarm to check it is working.</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Settings</a:t>
            </a:r>
            <a:r>
              <a:rPr b="0" lang="en-GB" sz="1800" spc="-1" strike="noStrike">
                <a:latin typeface="Arial"/>
              </a:rPr>
              <a:t> – Display app settings page</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About</a:t>
            </a:r>
            <a:r>
              <a:rPr b="0" lang="en-GB" sz="1800" spc="-1" strike="noStrike">
                <a:latin typeface="Arial"/>
              </a:rPr>
              <a:t> – Display information about OpenSeizureDetector</a:t>
            </a:r>
            <a:endParaRPr b="0" lang="en-GB" sz="1800" spc="-1" strike="noStrike">
              <a:latin typeface="Arial"/>
            </a:endParaRPr>
          </a:p>
        </p:txBody>
      </p:sp>
      <p:pic>
        <p:nvPicPr>
          <p:cNvPr id="254" name="" descr=""/>
          <p:cNvPicPr/>
          <p:nvPr/>
        </p:nvPicPr>
        <p:blipFill>
          <a:blip r:embed="rId1"/>
          <a:stretch/>
        </p:blipFill>
        <p:spPr>
          <a:xfrm>
            <a:off x="8856000" y="1213200"/>
            <a:ext cx="2865960" cy="620244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Initial Tests</a:t>
            </a:r>
            <a:endParaRPr b="0" lang="en-GB" sz="6000" spc="-1" strike="noStrike">
              <a:latin typeface="Arial"/>
            </a:endParaRPr>
          </a:p>
        </p:txBody>
      </p:sp>
      <p:sp>
        <p:nvSpPr>
          <p:cNvPr id="256" name="CustomShape 2"/>
          <p:cNvSpPr/>
          <p:nvPr/>
        </p:nvSpPr>
        <p:spPr>
          <a:xfrm>
            <a:off x="599040" y="1920240"/>
            <a:ext cx="10738800" cy="4662720"/>
          </a:xfrm>
          <a:prstGeom prst="rect">
            <a:avLst/>
          </a:prstGeom>
          <a:noFill/>
          <a:ln>
            <a:noFill/>
          </a:ln>
        </p:spPr>
        <p:style>
          <a:lnRef idx="0"/>
          <a:fillRef idx="0"/>
          <a:effectRef idx="0"/>
          <a:fontRef idx="minor"/>
        </p:style>
      </p:sp>
      <p:sp>
        <p:nvSpPr>
          <p:cNvPr id="257" name="CustomShape 3"/>
          <p:cNvSpPr/>
          <p:nvPr/>
        </p:nvSpPr>
        <p:spPr>
          <a:xfrm>
            <a:off x="216000" y="1593000"/>
            <a:ext cx="8063640" cy="47620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rPr>
              <a:t>From the main app screen, use the menu to Test Alarm Beep and Test Warning Beep</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You should hear three rapid beeps for alarm and one for warning.  It should be as loud as the phone can do, but if not, try adjusting the system audio settings.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Shake the phone gently (as though you were shiverring). </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The bar graph should show a peak in the red area as shown in the screenshot opposite.   </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After 5-10 seconds the display should show WARNING and give a warning beep.  </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After a further 5 seconds it should show ALARM and give the alarm beep.</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The “SMS Alarms Disabled” text is warning us that we have not set up SMS alerts, so it is not sending them.</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Stop shaking the phone and it should go back to WARNING then OK.</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is the basic function of the system – detecting shaking movements and generating alarms if the movement persists for about 20 seconds.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 </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Remember that at the moment we are using the phone sensor, not the watch, so this is not suitable for use as a seizure detector.   The next step is to connect the watch and tell OpenSeizureDetector to use the data from the watch instead.</a:t>
            </a:r>
            <a:endParaRPr b="0" lang="en-GB" sz="1600" spc="-1" strike="noStrike">
              <a:latin typeface="Arial"/>
            </a:endParaRPr>
          </a:p>
        </p:txBody>
      </p:sp>
      <p:pic>
        <p:nvPicPr>
          <p:cNvPr id="258" name="" descr=""/>
          <p:cNvPicPr/>
          <p:nvPr/>
        </p:nvPicPr>
        <p:blipFill>
          <a:blip r:embed="rId1"/>
          <a:stretch/>
        </p:blipFill>
        <p:spPr>
          <a:xfrm>
            <a:off x="8712000" y="1656000"/>
            <a:ext cx="2661480" cy="575964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p>
            <a:pPr algn="ctr">
              <a:lnSpc>
                <a:spcPct val="100000"/>
              </a:lnSpc>
            </a:pPr>
            <a:r>
              <a:rPr b="0" lang="en-GB" sz="4000" spc="-1" strike="noStrike">
                <a:latin typeface="Arial"/>
              </a:rPr>
              <a:t>Garmin Watch Set-Up with Garmin Connect</a:t>
            </a:r>
            <a:endParaRPr b="0" lang="en-GB" sz="4000" spc="-1" strike="noStrike">
              <a:latin typeface="Arial"/>
            </a:endParaRPr>
          </a:p>
        </p:txBody>
      </p:sp>
      <p:sp>
        <p:nvSpPr>
          <p:cNvPr id="260"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GB" sz="3200" spc="-1" strike="noStrike">
                <a:latin typeface="Arial"/>
              </a:rPr>
              <a:t>Connect your Garmin watch to the phone following the Garmin instructions.  This involves:</a:t>
            </a:r>
            <a:endParaRPr b="0" lang="en-GB" sz="3200" spc="-1" strike="noStrike">
              <a:latin typeface="Arial"/>
            </a:endParaRPr>
          </a:p>
          <a:p>
            <a:pPr lvl="1" marL="864000" indent="-323640">
              <a:lnSpc>
                <a:spcPct val="100000"/>
              </a:lnSpc>
              <a:spcBef>
                <a:spcPts val="1134"/>
              </a:spcBef>
              <a:buClr>
                <a:srgbClr val="000000"/>
              </a:buClr>
              <a:buSzPct val="75000"/>
              <a:buFont typeface="Symbol"/>
              <a:buChar char=""/>
            </a:pPr>
            <a:r>
              <a:rPr b="0" lang="en-GB" sz="2800" spc="-1" strike="noStrike">
                <a:latin typeface="Arial"/>
              </a:rPr>
              <a:t>Installing the Garmin Connect app from Google Play Store</a:t>
            </a:r>
            <a:endParaRPr b="0" lang="en-GB" sz="2800" spc="-1" strike="noStrike">
              <a:latin typeface="Arial"/>
            </a:endParaRPr>
          </a:p>
          <a:p>
            <a:pPr lvl="1" marL="864000" indent="-323640">
              <a:lnSpc>
                <a:spcPct val="100000"/>
              </a:lnSpc>
              <a:spcBef>
                <a:spcPts val="1134"/>
              </a:spcBef>
              <a:buClr>
                <a:srgbClr val="000000"/>
              </a:buClr>
              <a:buSzPct val="75000"/>
              <a:buFont typeface="Symbol"/>
              <a:buChar char=""/>
            </a:pPr>
            <a:r>
              <a:rPr b="0" lang="en-GB" sz="2800" spc="-1" strike="noStrike">
                <a:latin typeface="Arial"/>
              </a:rPr>
              <a:t>Using Garmin Connect to pair the watch with the phone.</a:t>
            </a:r>
            <a:endParaRPr b="0" lang="en-GB" sz="28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Check that the watch is working as expected with Garmin Connect – use the Garmin Connect app to check that it is detecting steps, heart rate etc.</a:t>
            </a:r>
            <a:endParaRPr b="0" lang="en-GB"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If the watch is not working correctly with Garmin Connect, it will not work with OpenSeizureDetector.</a:t>
            </a:r>
            <a:endParaRPr b="0" lang="en-GB" sz="32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Garmin Watch App Installation</a:t>
            </a:r>
            <a:endParaRPr b="0" lang="en-GB" sz="4400" spc="-1" strike="noStrike">
              <a:latin typeface="Arial"/>
            </a:endParaRPr>
          </a:p>
        </p:txBody>
      </p:sp>
      <p:sp>
        <p:nvSpPr>
          <p:cNvPr id="262" name="CustomShape 2"/>
          <p:cNvSpPr/>
          <p:nvPr/>
        </p:nvSpPr>
        <p:spPr>
          <a:xfrm>
            <a:off x="504000" y="1589400"/>
            <a:ext cx="10830240" cy="4602240"/>
          </a:xfrm>
          <a:prstGeom prst="rect">
            <a:avLst/>
          </a:prstGeom>
          <a:noFill/>
          <a:ln>
            <a:noFill/>
          </a:ln>
        </p:spPr>
        <p:style>
          <a:lnRef idx="0"/>
          <a:fillRef idx="0"/>
          <a:effectRef idx="0"/>
          <a:fontRef idx="minor"/>
        </p:style>
        <p:txBody>
          <a:bodyPr lIns="0" rIns="0" tIns="0" bIns="0"/>
          <a:p>
            <a:pPr marL="432000" indent="-323640">
              <a:lnSpc>
                <a:spcPct val="100000"/>
              </a:lnSpc>
              <a:spcBef>
                <a:spcPts val="1417"/>
              </a:spcBef>
              <a:buClr>
                <a:srgbClr val="000000"/>
              </a:buClr>
              <a:buSzPct val="45000"/>
              <a:buFont typeface="Wingdings" charset="2"/>
              <a:buChar char=""/>
            </a:pPr>
            <a:r>
              <a:rPr b="0" lang="en-GB" sz="3200" spc="-1" strike="noStrike">
                <a:latin typeface="Arial"/>
              </a:rPr>
              <a:t>Install the OpenSeizureDetector watch app by following the instructions on the OpenSeizureDetector Web site:</a:t>
            </a:r>
            <a:br/>
            <a:r>
              <a:rPr b="0" lang="en-GB" sz="3200" spc="-1" strike="noStrike" u="sng">
                <a:solidFill>
                  <a:srgbClr val="0000ff"/>
                </a:solidFill>
                <a:uFillTx/>
                <a:latin typeface="Arial"/>
                <a:hlinkClick r:id="rId1"/>
              </a:rPr>
              <a:t>https://www.openseizuredetector.org.uk/?page_id=1128#Garmin_Watch_App</a:t>
            </a:r>
            <a:endParaRPr b="0" lang="en-GB"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Note that this involves connecting the watch to your computer using the cable supplied with the watch, and copying a file from the OpenSeizureDetector source code repository onto the watch.</a:t>
            </a:r>
            <a:endParaRPr b="0" lang="en-GB" sz="32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3200" spc="-1" strike="noStrike">
                <a:solidFill>
                  <a:srgbClr val="ffffff"/>
                </a:solidFill>
                <a:latin typeface="Source Sans Pro Light"/>
                <a:ea typeface="DejaVu Sans"/>
              </a:rPr>
              <a:t>Configure OpenSeizureDetector Android App to use Garmin Watch</a:t>
            </a:r>
            <a:endParaRPr b="0" lang="en-GB" sz="3200" spc="-1" strike="noStrike">
              <a:latin typeface="Arial"/>
            </a:endParaRPr>
          </a:p>
        </p:txBody>
      </p:sp>
      <p:sp>
        <p:nvSpPr>
          <p:cNvPr id="264" name="CustomShape 2"/>
          <p:cNvSpPr/>
          <p:nvPr/>
        </p:nvSpPr>
        <p:spPr>
          <a:xfrm>
            <a:off x="599040" y="1920240"/>
            <a:ext cx="10738800" cy="4662720"/>
          </a:xfrm>
          <a:prstGeom prst="rect">
            <a:avLst/>
          </a:prstGeom>
          <a:noFill/>
          <a:ln>
            <a:noFill/>
          </a:ln>
        </p:spPr>
        <p:style>
          <a:lnRef idx="0"/>
          <a:fillRef idx="0"/>
          <a:effectRef idx="0"/>
          <a:fontRef idx="minor"/>
        </p:style>
      </p:sp>
      <p:sp>
        <p:nvSpPr>
          <p:cNvPr id="265" name="CustomShape 3"/>
          <p:cNvSpPr/>
          <p:nvPr/>
        </p:nvSpPr>
        <p:spPr>
          <a:xfrm>
            <a:off x="0" y="1449000"/>
            <a:ext cx="4392000" cy="580032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rPr>
              <a:t>From the main app screen, select Settings from the main menu.</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displays the app settings screen with four options as shown opposite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‘General’ Preferences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‘Select Data Source’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‘Garmin Watch’</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The system will re-start and the main settings screen will be displayed.</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Press the back button to return to the main screen.</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The main display should show “DataSource = Garmin”.   </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It may well also say ‘Watch App Not Running’ and  FAULT – this means that it is waiting for data from the Garmin Watch but it has not arrived yet (because we have not started the Garmin watch app).</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After 30 seconds you are likely to hear fault ‘Pip’ sounds periodically to warn you that the watch app is not running.</a:t>
            </a:r>
            <a:endParaRPr b="0" lang="en-GB" sz="1600" spc="-1" strike="noStrike">
              <a:latin typeface="Arial"/>
            </a:endParaRPr>
          </a:p>
        </p:txBody>
      </p:sp>
      <p:pic>
        <p:nvPicPr>
          <p:cNvPr id="266" name="" descr=""/>
          <p:cNvPicPr/>
          <p:nvPr/>
        </p:nvPicPr>
        <p:blipFill>
          <a:blip r:embed="rId1"/>
          <a:stretch/>
        </p:blipFill>
        <p:spPr>
          <a:xfrm>
            <a:off x="4249800" y="2088000"/>
            <a:ext cx="2445840" cy="5293440"/>
          </a:xfrm>
          <a:prstGeom prst="rect">
            <a:avLst/>
          </a:prstGeom>
          <a:ln>
            <a:noFill/>
          </a:ln>
        </p:spPr>
      </p:pic>
      <p:pic>
        <p:nvPicPr>
          <p:cNvPr id="267" name="" descr=""/>
          <p:cNvPicPr/>
          <p:nvPr/>
        </p:nvPicPr>
        <p:blipFill>
          <a:blip r:embed="rId2"/>
          <a:stretch/>
        </p:blipFill>
        <p:spPr>
          <a:xfrm>
            <a:off x="6825960" y="2088000"/>
            <a:ext cx="2461680" cy="5327640"/>
          </a:xfrm>
          <a:prstGeom prst="rect">
            <a:avLst/>
          </a:prstGeom>
          <a:ln>
            <a:noFill/>
          </a:ln>
        </p:spPr>
      </p:pic>
      <p:pic>
        <p:nvPicPr>
          <p:cNvPr id="268" name="" descr=""/>
          <p:cNvPicPr/>
          <p:nvPr/>
        </p:nvPicPr>
        <p:blipFill>
          <a:blip r:embed="rId3"/>
          <a:stretch/>
        </p:blipFill>
        <p:spPr>
          <a:xfrm>
            <a:off x="9373680" y="2088000"/>
            <a:ext cx="2466720" cy="5338440"/>
          </a:xfrm>
          <a:prstGeom prst="rect">
            <a:avLst/>
          </a:prstGeom>
          <a:ln>
            <a:noFill/>
          </a:ln>
        </p:spPr>
      </p:pic>
      <p:sp>
        <p:nvSpPr>
          <p:cNvPr id="269" name="CustomShape 4"/>
          <p:cNvSpPr/>
          <p:nvPr/>
        </p:nvSpPr>
        <p:spPr>
          <a:xfrm>
            <a:off x="4320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Settings Screen</a:t>
            </a:r>
            <a:endParaRPr b="0" lang="en-GB" sz="1800" spc="-1" strike="noStrike">
              <a:latin typeface="Arial"/>
            </a:endParaRPr>
          </a:p>
        </p:txBody>
      </p:sp>
      <p:sp>
        <p:nvSpPr>
          <p:cNvPr id="270" name="CustomShape 5"/>
          <p:cNvSpPr/>
          <p:nvPr/>
        </p:nvSpPr>
        <p:spPr>
          <a:xfrm>
            <a:off x="6876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General Settings</a:t>
            </a:r>
            <a:endParaRPr b="0" lang="en-GB" sz="1800" spc="-1" strike="noStrike">
              <a:latin typeface="Arial"/>
            </a:endParaRPr>
          </a:p>
        </p:txBody>
      </p:sp>
      <p:sp>
        <p:nvSpPr>
          <p:cNvPr id="271" name="CustomShape 6"/>
          <p:cNvSpPr/>
          <p:nvPr/>
        </p:nvSpPr>
        <p:spPr>
          <a:xfrm>
            <a:off x="9432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Select Data Source</a:t>
            </a:r>
            <a:endParaRPr b="0" lang="en-GB"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3200" spc="-1" strike="noStrike">
                <a:solidFill>
                  <a:srgbClr val="ffffff"/>
                </a:solidFill>
                <a:latin typeface="Source Sans Pro Light"/>
                <a:ea typeface="DejaVu Sans"/>
              </a:rPr>
              <a:t>Test Using Garmin Watch</a:t>
            </a:r>
            <a:endParaRPr b="0" lang="en-GB" sz="3200" spc="-1" strike="noStrike">
              <a:latin typeface="Arial"/>
            </a:endParaRPr>
          </a:p>
        </p:txBody>
      </p:sp>
      <p:sp>
        <p:nvSpPr>
          <p:cNvPr id="273" name="CustomShape 2"/>
          <p:cNvSpPr/>
          <p:nvPr/>
        </p:nvSpPr>
        <p:spPr>
          <a:xfrm>
            <a:off x="599040" y="1920240"/>
            <a:ext cx="10738800" cy="4662720"/>
          </a:xfrm>
          <a:prstGeom prst="rect">
            <a:avLst/>
          </a:prstGeom>
          <a:noFill/>
          <a:ln>
            <a:noFill/>
          </a:ln>
        </p:spPr>
        <p:style>
          <a:lnRef idx="0"/>
          <a:fillRef idx="0"/>
          <a:effectRef idx="0"/>
          <a:fontRef idx="minor"/>
        </p:style>
      </p:sp>
      <p:sp>
        <p:nvSpPr>
          <p:cNvPr id="274" name="CustomShape 3"/>
          <p:cNvSpPr/>
          <p:nvPr/>
        </p:nvSpPr>
        <p:spPr>
          <a:xfrm>
            <a:off x="216000" y="1593000"/>
            <a:ext cx="6119640" cy="47620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rPr>
              <a:t>Use the watch buttons to start the GarminSD watch app that was insalled previously.</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The watch display should initially show the Garmin Watch App version number, then after about 5 seconds it should change to ‘OK’</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shows that it has sent data to the phone successfully and it has been processed to produce an ‘OK’ (not seizure) result.</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The phone display should also change to OK and the watch battery level displayed on the main screen.</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With the watch on your wrist, shake your arm gently as though you were shiverring.  You should see the display change in the same way as the test using the phone sensors.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confirms that the Garmin Watch is sending data to the phone and it is being processed correctly, so the system is now working as a seizure detector and will raise local alarms (beeps from the phone).</a:t>
            </a:r>
            <a:endParaRPr b="0" lang="en-GB" sz="1600" spc="-1" strike="noStrike">
              <a:latin typeface="Arial"/>
            </a:endParaRPr>
          </a:p>
        </p:txBody>
      </p:sp>
      <p:pic>
        <p:nvPicPr>
          <p:cNvPr id="275" name="" descr=""/>
          <p:cNvPicPr/>
          <p:nvPr/>
        </p:nvPicPr>
        <p:blipFill>
          <a:blip r:embed="rId1"/>
          <a:stretch/>
        </p:blipFill>
        <p:spPr>
          <a:xfrm>
            <a:off x="6859080" y="2088000"/>
            <a:ext cx="2428560" cy="5255640"/>
          </a:xfrm>
          <a:prstGeom prst="rect">
            <a:avLst/>
          </a:prstGeom>
          <a:ln>
            <a:noFill/>
          </a:ln>
        </p:spPr>
      </p:pic>
      <p:pic>
        <p:nvPicPr>
          <p:cNvPr id="276" name="" descr=""/>
          <p:cNvPicPr/>
          <p:nvPr/>
        </p:nvPicPr>
        <p:blipFill>
          <a:blip r:embed="rId2"/>
          <a:stretch/>
        </p:blipFill>
        <p:spPr>
          <a:xfrm>
            <a:off x="9432000" y="2088000"/>
            <a:ext cx="2400120" cy="5194440"/>
          </a:xfrm>
          <a:prstGeom prst="rect">
            <a:avLst/>
          </a:prstGeom>
          <a:ln>
            <a:noFill/>
          </a:ln>
        </p:spPr>
      </p:pic>
      <p:sp>
        <p:nvSpPr>
          <p:cNvPr id="277" name="CustomShape 4"/>
          <p:cNvSpPr/>
          <p:nvPr/>
        </p:nvSpPr>
        <p:spPr>
          <a:xfrm>
            <a:off x="6840000" y="1573920"/>
            <a:ext cx="2303640" cy="4867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400" spc="-1" strike="noStrike">
                <a:latin typeface="Arial"/>
              </a:rPr>
              <a:t>System Fault when Watch App Not Running</a:t>
            </a:r>
            <a:endParaRPr b="0" lang="en-GB" sz="1400" spc="-1" strike="noStrike">
              <a:latin typeface="Arial"/>
            </a:endParaRPr>
          </a:p>
        </p:txBody>
      </p:sp>
      <p:sp>
        <p:nvSpPr>
          <p:cNvPr id="278" name="CustomShape 5"/>
          <p:cNvSpPr/>
          <p:nvPr/>
        </p:nvSpPr>
        <p:spPr>
          <a:xfrm>
            <a:off x="9432000" y="1584000"/>
            <a:ext cx="2303640" cy="2883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400" spc="-1" strike="noStrike">
                <a:latin typeface="Arial"/>
              </a:rPr>
              <a:t>Watch App Running OK</a:t>
            </a:r>
            <a:endParaRPr b="0" lang="en-GB" sz="14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599040" y="301320"/>
            <a:ext cx="10797840" cy="585000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System Operations</a:t>
            </a:r>
            <a:endParaRPr b="0" lang="en-GB" sz="32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Operation</a:t>
            </a:r>
            <a:endParaRPr b="0" lang="en-GB" sz="4400" spc="-1" strike="noStrike">
              <a:latin typeface="Arial"/>
            </a:endParaRPr>
          </a:p>
        </p:txBody>
      </p:sp>
      <p:sp>
        <p:nvSpPr>
          <p:cNvPr id="281"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Start-Up and Shut Down</a:t>
            </a:r>
            <a:endParaRPr b="0" lang="en-GB" sz="32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Start-Up and Shut-Down</a:t>
            </a:r>
            <a:endParaRPr b="0" lang="en-GB" sz="4000" spc="-1" strike="noStrike">
              <a:latin typeface="Arial"/>
            </a:endParaRPr>
          </a:p>
        </p:txBody>
      </p:sp>
      <p:sp>
        <p:nvSpPr>
          <p:cNvPr id="283" name="CustomShape 2"/>
          <p:cNvSpPr/>
          <p:nvPr/>
        </p:nvSpPr>
        <p:spPr>
          <a:xfrm>
            <a:off x="599040" y="1920240"/>
            <a:ext cx="10738800" cy="4662720"/>
          </a:xfrm>
          <a:prstGeom prst="rect">
            <a:avLst/>
          </a:prstGeom>
          <a:noFill/>
          <a:ln>
            <a:noFill/>
          </a:ln>
        </p:spPr>
        <p:style>
          <a:lnRef idx="0"/>
          <a:fillRef idx="0"/>
          <a:effectRef idx="0"/>
          <a:fontRef idx="minor"/>
        </p:style>
      </p:sp>
      <p:sp>
        <p:nvSpPr>
          <p:cNvPr id="284" name="CustomShape 3"/>
          <p:cNvSpPr/>
          <p:nvPr/>
        </p:nvSpPr>
        <p:spPr>
          <a:xfrm>
            <a:off x="0" y="1593000"/>
            <a:ext cx="7200000" cy="61740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The system is started by selecting the icon in the apps list like other Android Apps.</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you enable the “Auto Start App on Boot” option in the General settings screen from the main app screen, OpenSeizureDetector will start within about 2 minutes of your phone booting.</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You can close the main app screen and the system will continue to run in the background.</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you want to shut the system down, bring up the main app screen (selecting the blue OpenSeizureDetector icon in the notification bar is the easiest way), and use the main menu “Start/Stop server” option to shutdown the background server.</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When the system is shutdown, the main app screen says ‘Server Stopped’ and the blue OpenSeizureDetector icon in the notification bar disappears.</a:t>
            </a:r>
            <a:endParaRPr b="0" lang="en-GB" sz="1500" spc="-1" strike="noStrike">
              <a:latin typeface="Arial"/>
            </a:endParaRPr>
          </a:p>
          <a:p>
            <a:pPr>
              <a:lnSpc>
                <a:spcPct val="115000"/>
              </a:lnSpc>
            </a:pPr>
            <a:r>
              <a:rPr b="0" lang="en-GB" sz="1500" spc="-1" strike="noStrike">
                <a:latin typeface="Arial"/>
              </a:rPr>
              <a:t> </a:t>
            </a:r>
            <a:endParaRPr b="0" lang="en-GB" sz="1500" spc="-1" strike="noStrike">
              <a:latin typeface="Arial"/>
            </a:endParaRPr>
          </a:p>
          <a:p>
            <a:pPr marL="216000" indent="-215640">
              <a:lnSpc>
                <a:spcPct val="115000"/>
              </a:lnSpc>
              <a:buClr>
                <a:srgbClr val="000000"/>
              </a:buClr>
              <a:buSzPct val="45000"/>
              <a:buFont typeface="Wingdings" charset="2"/>
              <a:buChar char=""/>
            </a:pPr>
            <a:r>
              <a:rPr b="1" lang="en-GB" sz="1500" spc="-1" strike="noStrike">
                <a:latin typeface="Arial"/>
              </a:rPr>
              <a:t>Note:</a:t>
            </a:r>
            <a:r>
              <a:rPr b="0" lang="en-GB" sz="1500" spc="-1" strike="noStrike">
                <a:latin typeface="Arial"/>
              </a:rPr>
              <a:t> there is an issue that occurs occasionally when it does not shut down properly and the icon remains displayed in the notification bar.   If this happens you will get unpredictable results with FAULT and OK being displayed in turn.   </a:t>
            </a:r>
            <a:endParaRPr b="0" lang="en-GB" sz="1500" spc="-1" strike="noStrike">
              <a:latin typeface="Arial"/>
            </a:endParaRPr>
          </a:p>
          <a:p>
            <a:pPr lvl="1" marL="432000" indent="-215640">
              <a:lnSpc>
                <a:spcPct val="115000"/>
              </a:lnSpc>
              <a:buClr>
                <a:srgbClr val="000000"/>
              </a:buClr>
              <a:buSzPct val="45000"/>
              <a:buFont typeface="Wingdings" charset="2"/>
              <a:buChar char=""/>
            </a:pPr>
            <a:r>
              <a:rPr b="0" lang="en-GB" sz="1500" spc="-1" strike="noStrike">
                <a:latin typeface="Arial"/>
              </a:rPr>
              <a:t>To resolve this go into the phone settings and select Apps→OpenSeizureDetector and press ‘Force Stop’.</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you work out what sequence of events causes this problem, please report it so we can fix it!</a:t>
            </a:r>
            <a:endParaRPr b="0" lang="en-GB" sz="1500" spc="-1" strike="noStrike">
              <a:latin typeface="Arial"/>
            </a:endParaRPr>
          </a:p>
        </p:txBody>
      </p:sp>
      <p:pic>
        <p:nvPicPr>
          <p:cNvPr id="285" name="" descr=""/>
          <p:cNvPicPr/>
          <p:nvPr/>
        </p:nvPicPr>
        <p:blipFill>
          <a:blip r:embed="rId1"/>
          <a:stretch/>
        </p:blipFill>
        <p:spPr>
          <a:xfrm>
            <a:off x="8884440" y="2160000"/>
            <a:ext cx="2333520" cy="5050440"/>
          </a:xfrm>
          <a:prstGeom prst="rect">
            <a:avLst/>
          </a:prstGeom>
          <a:ln>
            <a:noFill/>
          </a:ln>
        </p:spPr>
      </p:pic>
      <p:sp>
        <p:nvSpPr>
          <p:cNvPr id="286" name="CustomShape 4"/>
          <p:cNvSpPr/>
          <p:nvPr/>
        </p:nvSpPr>
        <p:spPr>
          <a:xfrm>
            <a:off x="8856000" y="1528920"/>
            <a:ext cx="2303640" cy="4867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400" spc="-1" strike="noStrike">
                <a:latin typeface="Arial"/>
              </a:rPr>
              <a:t>Phone Settings → Apps → OpenSeizureDetector</a:t>
            </a:r>
            <a:endParaRPr b="0" lang="en-GB" sz="14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Operation</a:t>
            </a:r>
            <a:endParaRPr b="0" lang="en-GB" sz="4400" spc="-1" strike="noStrike">
              <a:latin typeface="Arial"/>
            </a:endParaRPr>
          </a:p>
        </p:txBody>
      </p:sp>
      <p:sp>
        <p:nvSpPr>
          <p:cNvPr id="288"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SMS Alerts</a:t>
            </a:r>
            <a:endParaRPr b="0" lang="en-GB" sz="32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Contents</a:t>
            </a:r>
            <a:endParaRPr b="0" lang="en-GB" sz="6000" spc="-1" strike="noStrike">
              <a:latin typeface="Arial"/>
            </a:endParaRPr>
          </a:p>
        </p:txBody>
      </p:sp>
      <p:sp>
        <p:nvSpPr>
          <p:cNvPr id="203" name="CustomShape 2"/>
          <p:cNvSpPr/>
          <p:nvPr/>
        </p:nvSpPr>
        <p:spPr>
          <a:xfrm>
            <a:off x="599040" y="1920240"/>
            <a:ext cx="10738800" cy="4662720"/>
          </a:xfrm>
          <a:prstGeom prst="rect">
            <a:avLst/>
          </a:prstGeom>
          <a:noFill/>
          <a:ln>
            <a:noFill/>
          </a:ln>
        </p:spPr>
        <p:style>
          <a:lnRef idx="0"/>
          <a:fillRef idx="0"/>
          <a:effectRef idx="0"/>
          <a:fontRef idx="minor"/>
        </p:style>
        <p:txBody>
          <a:bodyPr lIns="0" rIns="0" tIns="0" bIns="0">
            <a:normAutofit/>
          </a:bodyPr>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What is OpenSeizureDetector?</a:t>
            </a:r>
            <a:endParaRPr b="0" lang="en-GB" sz="24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System Components</a:t>
            </a:r>
            <a:endParaRPr b="0" lang="en-GB" sz="24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Android App Installation and Initial Testing</a:t>
            </a:r>
            <a:endParaRPr b="0" lang="en-GB" sz="24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Garmin Watch App Installation</a:t>
            </a:r>
            <a:endParaRPr b="0" lang="en-GB" sz="24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System Operation</a:t>
            </a:r>
            <a:endParaRPr b="0" lang="en-GB" sz="2400" spc="-1" strike="noStrike">
              <a:latin typeface="Arial"/>
            </a:endParaRPr>
          </a:p>
          <a:p>
            <a:pPr lvl="3" marL="864000" indent="-215640">
              <a:lnSpc>
                <a:spcPct val="100000"/>
              </a:lnSpc>
              <a:spcAft>
                <a:spcPts val="1409"/>
              </a:spcAft>
              <a:buClr>
                <a:srgbClr val="000000"/>
              </a:buClr>
              <a:buSzPct val="45000"/>
              <a:buFont typeface="Wingdings" charset="2"/>
              <a:buChar char=""/>
            </a:pPr>
            <a:r>
              <a:rPr b="0" lang="en-GB" sz="2400" spc="-1" strike="noStrike">
                <a:solidFill>
                  <a:srgbClr val="000000"/>
                </a:solidFill>
                <a:latin typeface="Source Sans Pro"/>
                <a:ea typeface="DejaVu Sans"/>
              </a:rPr>
              <a:t>Start-up / Shut-down</a:t>
            </a:r>
            <a:endParaRPr b="0" lang="en-GB" sz="2400" spc="-1" strike="noStrike">
              <a:latin typeface="Arial"/>
            </a:endParaRPr>
          </a:p>
          <a:p>
            <a:pPr lvl="3" marL="864000" indent="-215640">
              <a:lnSpc>
                <a:spcPct val="100000"/>
              </a:lnSpc>
              <a:spcAft>
                <a:spcPts val="1409"/>
              </a:spcAft>
              <a:buClr>
                <a:srgbClr val="000000"/>
              </a:buClr>
              <a:buSzPct val="45000"/>
              <a:buFont typeface="Wingdings" charset="2"/>
              <a:buChar char=""/>
            </a:pPr>
            <a:r>
              <a:rPr b="0" lang="en-GB" sz="2400" spc="-1" strike="noStrike">
                <a:solidFill>
                  <a:srgbClr val="000000"/>
                </a:solidFill>
                <a:latin typeface="Source Sans Pro"/>
                <a:ea typeface="DejaVu Sans"/>
              </a:rPr>
              <a:t>Battery Optimisation</a:t>
            </a:r>
            <a:endParaRPr b="0" lang="en-GB" sz="2400" spc="-1" strike="noStrike">
              <a:latin typeface="Arial"/>
            </a:endParaRPr>
          </a:p>
          <a:p>
            <a:pPr lvl="3" marL="864000" indent="-215640">
              <a:lnSpc>
                <a:spcPct val="100000"/>
              </a:lnSpc>
              <a:spcAft>
                <a:spcPts val="1409"/>
              </a:spcAft>
              <a:buClr>
                <a:srgbClr val="000000"/>
              </a:buClr>
              <a:buSzPct val="45000"/>
              <a:buFont typeface="Wingdings" charset="2"/>
              <a:buChar char=""/>
            </a:pPr>
            <a:r>
              <a:rPr b="0" lang="en-GB" sz="2400" spc="-1" strike="noStrike">
                <a:solidFill>
                  <a:srgbClr val="000000"/>
                </a:solidFill>
                <a:latin typeface="Source Sans Pro"/>
                <a:ea typeface="DejaVu Sans"/>
              </a:rPr>
              <a:t>SMS Alerts</a:t>
            </a:r>
            <a:endParaRPr b="0" lang="en-GB" sz="2400" spc="-1" strike="noStrike">
              <a:latin typeface="Arial"/>
            </a:endParaRPr>
          </a:p>
          <a:p>
            <a:pPr lvl="3" marL="864000" indent="-215640">
              <a:lnSpc>
                <a:spcPct val="100000"/>
              </a:lnSpc>
              <a:spcAft>
                <a:spcPts val="1409"/>
              </a:spcAft>
              <a:buClr>
                <a:srgbClr val="000000"/>
              </a:buClr>
              <a:buSzPct val="45000"/>
              <a:buFont typeface="Wingdings" charset="2"/>
              <a:buChar char=""/>
            </a:pPr>
            <a:r>
              <a:rPr b="0" lang="en-GB" sz="2400" spc="-1" strike="noStrike">
                <a:solidFill>
                  <a:srgbClr val="000000"/>
                </a:solidFill>
                <a:latin typeface="Source Sans Pro"/>
                <a:ea typeface="DejaVu Sans"/>
              </a:rPr>
              <a:t>Data Sharing</a:t>
            </a:r>
            <a:endParaRPr b="0" lang="en-GB" sz="24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Enable SMS Location Alerts 1</a:t>
            </a:r>
            <a:endParaRPr b="0" lang="en-GB" sz="4400" spc="-1" strike="noStrike">
              <a:latin typeface="Arial"/>
            </a:endParaRPr>
          </a:p>
        </p:txBody>
      </p:sp>
      <p:sp>
        <p:nvSpPr>
          <p:cNvPr id="290"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GB" sz="3200" spc="-1" strike="noStrike">
                <a:latin typeface="Arial"/>
              </a:rPr>
              <a:t>OpenSeizureDetector can be configured to send SMS text messages to number(s) that you enter to notify people of seizure alerts.</a:t>
            </a:r>
            <a:endParaRPr b="0" lang="en-GB"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The SMS alerts contain the user’s location, so we need to grant OpenSeizureDetector permission to find your location when it is running in the background, and to send SMS messages.</a:t>
            </a:r>
            <a:endParaRPr b="0" lang="en-GB"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Because of the privacy implications of granting these permissions, we display a number of warnings before asking for permisison, as required by Google Play Store, as shown on the next slide.</a:t>
            </a:r>
            <a:endParaRPr b="0" lang="en-GB" sz="3200" spc="-1" strike="noStrike">
              <a:latin typeface="Arial"/>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Enable SMS Location Alerts 2</a:t>
            </a:r>
            <a:endParaRPr b="0" lang="en-GB" sz="4000" spc="-1" strike="noStrike">
              <a:latin typeface="Arial"/>
            </a:endParaRPr>
          </a:p>
        </p:txBody>
      </p:sp>
      <p:sp>
        <p:nvSpPr>
          <p:cNvPr id="292" name="CustomShape 2"/>
          <p:cNvSpPr/>
          <p:nvPr/>
        </p:nvSpPr>
        <p:spPr>
          <a:xfrm>
            <a:off x="599040" y="1920240"/>
            <a:ext cx="10738800" cy="4662720"/>
          </a:xfrm>
          <a:prstGeom prst="rect">
            <a:avLst/>
          </a:prstGeom>
          <a:noFill/>
          <a:ln>
            <a:noFill/>
          </a:ln>
        </p:spPr>
        <p:style>
          <a:lnRef idx="0"/>
          <a:fillRef idx="0"/>
          <a:effectRef idx="0"/>
          <a:fontRef idx="minor"/>
        </p:style>
      </p:sp>
      <p:sp>
        <p:nvSpPr>
          <p:cNvPr id="293" name="CustomShape 3"/>
          <p:cNvSpPr/>
          <p:nvPr/>
        </p:nvSpPr>
        <p:spPr>
          <a:xfrm>
            <a:off x="0" y="1449000"/>
            <a:ext cx="4968000" cy="60598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rPr>
              <a:t>From the main app screen, select Settings from the main menu.</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displays the app settings screen with four options as shown opposite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‘Alarms’ Preferences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‘SMS Alarm numbers’ and enter the phone numbers of the people you wish to receive SMS alerts when a seizure is detected (separated by commas if more than one number is used).</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“Enable SMS Alarm”</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will re-start the system and display a series of prompts regarding the permissions required, then display a screen asking you to grant the permission.  Examples are shown opposite.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Note that for the final permisison you need to select “Allow All of the Time” so that the system can send location alerts even when you do not have the main screen open.</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I know it is complicated – Google insists it is done this way because of the privacy concerns.</a:t>
            </a:r>
            <a:endParaRPr b="0" lang="en-GB" sz="1600" spc="-1" strike="noStrike">
              <a:latin typeface="Arial"/>
            </a:endParaRPr>
          </a:p>
        </p:txBody>
      </p:sp>
      <p:sp>
        <p:nvSpPr>
          <p:cNvPr id="294" name="CustomShape 4"/>
          <p:cNvSpPr/>
          <p:nvPr/>
        </p:nvSpPr>
        <p:spPr>
          <a:xfrm>
            <a:off x="5022360" y="166788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Disclosure</a:t>
            </a:r>
            <a:endParaRPr b="0" lang="en-GB" sz="1800" spc="-1" strike="noStrike">
              <a:latin typeface="Arial"/>
            </a:endParaRPr>
          </a:p>
        </p:txBody>
      </p:sp>
      <p:sp>
        <p:nvSpPr>
          <p:cNvPr id="295" name="CustomShape 5"/>
          <p:cNvSpPr/>
          <p:nvPr/>
        </p:nvSpPr>
        <p:spPr>
          <a:xfrm>
            <a:off x="7200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Permission Request</a:t>
            </a:r>
            <a:endParaRPr b="0" lang="en-GB" sz="1800" spc="-1" strike="noStrike">
              <a:latin typeface="Arial"/>
            </a:endParaRPr>
          </a:p>
        </p:txBody>
      </p:sp>
      <p:sp>
        <p:nvSpPr>
          <p:cNvPr id="296" name="CustomShape 6"/>
          <p:cNvSpPr/>
          <p:nvPr/>
        </p:nvSpPr>
        <p:spPr>
          <a:xfrm>
            <a:off x="9612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Permission Request</a:t>
            </a:r>
            <a:endParaRPr b="0" lang="en-GB" sz="1800" spc="-1" strike="noStrike">
              <a:latin typeface="Arial"/>
            </a:endParaRPr>
          </a:p>
        </p:txBody>
      </p:sp>
      <p:pic>
        <p:nvPicPr>
          <p:cNvPr id="297" name="" descr=""/>
          <p:cNvPicPr/>
          <p:nvPr/>
        </p:nvPicPr>
        <p:blipFill>
          <a:blip r:embed="rId1"/>
          <a:stretch/>
        </p:blipFill>
        <p:spPr>
          <a:xfrm>
            <a:off x="5076000" y="2050200"/>
            <a:ext cx="2179800" cy="4717440"/>
          </a:xfrm>
          <a:prstGeom prst="rect">
            <a:avLst/>
          </a:prstGeom>
          <a:ln>
            <a:noFill/>
          </a:ln>
        </p:spPr>
      </p:pic>
      <p:pic>
        <p:nvPicPr>
          <p:cNvPr id="298" name="" descr=""/>
          <p:cNvPicPr/>
          <p:nvPr/>
        </p:nvPicPr>
        <p:blipFill>
          <a:blip r:embed="rId2"/>
          <a:stretch/>
        </p:blipFill>
        <p:spPr>
          <a:xfrm>
            <a:off x="7326360" y="2088000"/>
            <a:ext cx="2162160" cy="4679640"/>
          </a:xfrm>
          <a:prstGeom prst="rect">
            <a:avLst/>
          </a:prstGeom>
          <a:ln>
            <a:noFill/>
          </a:ln>
        </p:spPr>
      </p:pic>
      <p:pic>
        <p:nvPicPr>
          <p:cNvPr id="299" name="" descr=""/>
          <p:cNvPicPr/>
          <p:nvPr/>
        </p:nvPicPr>
        <p:blipFill>
          <a:blip r:embed="rId3"/>
          <a:stretch/>
        </p:blipFill>
        <p:spPr>
          <a:xfrm>
            <a:off x="9612000" y="2088000"/>
            <a:ext cx="2162160" cy="467964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Test SMS Location Alerts</a:t>
            </a:r>
            <a:endParaRPr b="0" lang="en-GB" sz="4000" spc="-1" strike="noStrike">
              <a:latin typeface="Arial"/>
            </a:endParaRPr>
          </a:p>
        </p:txBody>
      </p:sp>
      <p:sp>
        <p:nvSpPr>
          <p:cNvPr id="301" name="CustomShape 2"/>
          <p:cNvSpPr/>
          <p:nvPr/>
        </p:nvSpPr>
        <p:spPr>
          <a:xfrm>
            <a:off x="599040" y="1920240"/>
            <a:ext cx="10738800" cy="4662720"/>
          </a:xfrm>
          <a:prstGeom prst="rect">
            <a:avLst/>
          </a:prstGeom>
          <a:noFill/>
          <a:ln>
            <a:noFill/>
          </a:ln>
        </p:spPr>
        <p:style>
          <a:lnRef idx="0"/>
          <a:fillRef idx="0"/>
          <a:effectRef idx="0"/>
          <a:fontRef idx="minor"/>
        </p:style>
      </p:sp>
      <p:sp>
        <p:nvSpPr>
          <p:cNvPr id="302" name="CustomShape 3"/>
          <p:cNvSpPr/>
          <p:nvPr/>
        </p:nvSpPr>
        <p:spPr>
          <a:xfrm>
            <a:off x="0" y="1593000"/>
            <a:ext cx="6264000" cy="60598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Re-open the main screen (selecting the blue OpenSeizureDetector Icon in the notification bar is the easiest way if it is closed).</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Shake your arm gently as though you are shiverring.</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system should go into WARNING then ALARM states as before.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This time a red button appears on the main screen warning that an SMS location alert is about to be sent, and giving you the option of cancelling it if you press the button.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Wait for the timer on the button to time out.   </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One SMS message saying ‘Seizure Detected’ should be sent immediately.</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A second message will be sent around 1 minute later once the precise location has been determined.  This second SMS message contains a Google Maps link to your location so the person notified knows where to find you to offer assistance.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the SMS arrival sound is not easy enough for the recipient to notice, it is possible for them to install the ‘SMS Annunciator’ app provided by OpenSeizureDetector to generate an alarm sound when an SMS alert arrives (rather than the normal SMS notification sound)</a:t>
            </a:r>
            <a:endParaRPr b="0" lang="en-GB" sz="1500" spc="-1" strike="noStrike">
              <a:latin typeface="Arial"/>
            </a:endParaRPr>
          </a:p>
          <a:p>
            <a:pPr lvl="2" marL="648000" indent="-216000">
              <a:lnSpc>
                <a:spcPct val="115000"/>
              </a:lnSpc>
              <a:buClr>
                <a:srgbClr val="000000"/>
              </a:buClr>
              <a:buSzPct val="45000"/>
              <a:buFont typeface="Wingdings" charset="2"/>
              <a:buChar char=""/>
            </a:pPr>
            <a:r>
              <a:rPr b="0" lang="en-GB" sz="1500" spc="-1" strike="noStrike">
                <a:latin typeface="Arial"/>
              </a:rPr>
              <a:t>See </a:t>
            </a:r>
            <a:r>
              <a:rPr b="0" lang="en-GB" sz="1500" spc="-1" strike="noStrike">
                <a:latin typeface="Arial"/>
                <a:hlinkClick r:id="rId1"/>
              </a:rPr>
              <a:t>https://www.openseizuredetector.org.uk/?page_id=1550</a:t>
            </a:r>
            <a:r>
              <a:rPr b="0" lang="en-GB" sz="1500" spc="-1" strike="noStrike">
                <a:latin typeface="Arial"/>
              </a:rPr>
              <a:t> for installation instructions</a:t>
            </a:r>
            <a:endParaRPr b="0" lang="en-GB" sz="1500" spc="-1" strike="noStrike">
              <a:latin typeface="Arial"/>
            </a:endParaRPr>
          </a:p>
        </p:txBody>
      </p:sp>
      <p:pic>
        <p:nvPicPr>
          <p:cNvPr id="303" name="" descr=""/>
          <p:cNvPicPr/>
          <p:nvPr/>
        </p:nvPicPr>
        <p:blipFill>
          <a:blip r:embed="rId2"/>
          <a:stretch/>
        </p:blipFill>
        <p:spPr>
          <a:xfrm>
            <a:off x="6480000" y="2160000"/>
            <a:ext cx="2400120" cy="5194440"/>
          </a:xfrm>
          <a:prstGeom prst="rect">
            <a:avLst/>
          </a:prstGeom>
          <a:ln>
            <a:noFill/>
          </a:ln>
        </p:spPr>
      </p:pic>
      <p:sp>
        <p:nvSpPr>
          <p:cNvPr id="304" name="CustomShape 4"/>
          <p:cNvSpPr/>
          <p:nvPr/>
        </p:nvSpPr>
        <p:spPr>
          <a:xfrm>
            <a:off x="6535800" y="156672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Cancel SMS Button Displayed</a:t>
            </a:r>
            <a:endParaRPr b="0" lang="en-GB" sz="1800" spc="-1" strike="noStrike">
              <a:latin typeface="Arial"/>
            </a:endParaRPr>
          </a:p>
        </p:txBody>
      </p:sp>
      <p:pic>
        <p:nvPicPr>
          <p:cNvPr id="305" name="" descr=""/>
          <p:cNvPicPr/>
          <p:nvPr/>
        </p:nvPicPr>
        <p:blipFill>
          <a:blip r:embed="rId3"/>
          <a:stretch/>
        </p:blipFill>
        <p:spPr>
          <a:xfrm>
            <a:off x="9428760" y="2160000"/>
            <a:ext cx="2395080" cy="5183640"/>
          </a:xfrm>
          <a:prstGeom prst="rect">
            <a:avLst/>
          </a:prstGeom>
          <a:ln>
            <a:noFill/>
          </a:ln>
        </p:spPr>
      </p:pic>
      <p:sp>
        <p:nvSpPr>
          <p:cNvPr id="306" name="CustomShape 5"/>
          <p:cNvSpPr/>
          <p:nvPr/>
        </p:nvSpPr>
        <p:spPr>
          <a:xfrm>
            <a:off x="957276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Example Location Alert Message</a:t>
            </a:r>
            <a:endParaRPr b="0" lang="en-GB" sz="1800" spc="-1" strike="noStrike">
              <a:latin typeface="Arial"/>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Operation</a:t>
            </a:r>
            <a:endParaRPr b="0" lang="en-GB" sz="4400" spc="-1" strike="noStrike">
              <a:latin typeface="Arial"/>
            </a:endParaRPr>
          </a:p>
        </p:txBody>
      </p:sp>
      <p:sp>
        <p:nvSpPr>
          <p:cNvPr id="308"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Wifi Alerts</a:t>
            </a:r>
            <a:endParaRPr b="0" lang="en-GB" sz="3200" spc="-1" strike="noStrike">
              <a:latin typeface="Arial"/>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Wifi (local network) Alerts</a:t>
            </a:r>
            <a:endParaRPr b="0" lang="en-GB" sz="4000" spc="-1" strike="noStrike">
              <a:latin typeface="Arial"/>
            </a:endParaRPr>
          </a:p>
        </p:txBody>
      </p:sp>
      <p:sp>
        <p:nvSpPr>
          <p:cNvPr id="310" name="CustomShape 2"/>
          <p:cNvSpPr/>
          <p:nvPr/>
        </p:nvSpPr>
        <p:spPr>
          <a:xfrm>
            <a:off x="599040" y="1920240"/>
            <a:ext cx="10738800" cy="4662720"/>
          </a:xfrm>
          <a:prstGeom prst="rect">
            <a:avLst/>
          </a:prstGeom>
          <a:noFill/>
          <a:ln>
            <a:noFill/>
          </a:ln>
        </p:spPr>
        <p:style>
          <a:lnRef idx="0"/>
          <a:fillRef idx="0"/>
          <a:effectRef idx="0"/>
          <a:fontRef idx="minor"/>
        </p:style>
      </p:sp>
      <p:sp>
        <p:nvSpPr>
          <p:cNvPr id="311" name="CustomShape 3"/>
          <p:cNvSpPr/>
          <p:nvPr/>
        </p:nvSpPr>
        <p:spPr>
          <a:xfrm>
            <a:off x="0" y="1593000"/>
            <a:ext cx="6696000" cy="60598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Some users only use OpenSeizureDetector at home as they only need seizure alerts at night.</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In this case it is possible to permanently install the phone running OpenSeizureDetector in the user’s room, and generate alerts on other devices using the building’s wifi network.</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To enable this feature, set up the user’s phone to use OpenSeizureDetector normally as described above.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Install OpenSeizureDetector on the other device(s) that you would like to receive alerts</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On the additional devices go into the main app settings and in General Settings change the data source to ‘Network’.</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system will re-start and a new settings screen will become available for the Network Data Source as shown opposite.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Select the ‘Server IP Address’ option in Network Data Source Settings, and enter the address shown on the user’s phone (192.168.0.100 in the example opposite)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additional device’s OpenSeizureDetector will now mimic the display on the user’s phone.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Note that it is also possible to view the user’s phone data using the full URL shown on the main screen (</a:t>
            </a:r>
            <a:r>
              <a:rPr b="0" lang="en-GB" sz="1500" spc="-1" strike="noStrike">
                <a:latin typeface="Arial"/>
                <a:hlinkClick r:id="rId1"/>
              </a:rPr>
              <a:t>http://192.168.0.100:8080</a:t>
            </a:r>
            <a:r>
              <a:rPr b="0" lang="en-GB" sz="1500" spc="-1" strike="noStrike">
                <a:latin typeface="Arial"/>
              </a:rPr>
              <a:t> in the example opposite)</a:t>
            </a:r>
            <a:endParaRPr b="0" lang="en-GB" sz="1500" spc="-1" strike="noStrike">
              <a:latin typeface="Arial"/>
            </a:endParaRPr>
          </a:p>
        </p:txBody>
      </p:sp>
      <p:pic>
        <p:nvPicPr>
          <p:cNvPr id="312" name="" descr=""/>
          <p:cNvPicPr/>
          <p:nvPr/>
        </p:nvPicPr>
        <p:blipFill>
          <a:blip r:embed="rId2"/>
          <a:stretch/>
        </p:blipFill>
        <p:spPr>
          <a:xfrm>
            <a:off x="6987240" y="2160000"/>
            <a:ext cx="2400120" cy="5194440"/>
          </a:xfrm>
          <a:prstGeom prst="rect">
            <a:avLst/>
          </a:prstGeom>
          <a:ln>
            <a:noFill/>
          </a:ln>
        </p:spPr>
      </p:pic>
      <p:sp>
        <p:nvSpPr>
          <p:cNvPr id="313" name="CustomShape 4"/>
          <p:cNvSpPr/>
          <p:nvPr/>
        </p:nvSpPr>
        <p:spPr>
          <a:xfrm>
            <a:off x="6912000" y="1566720"/>
            <a:ext cx="243468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User’s phone display – showing IP Address</a:t>
            </a:r>
            <a:endParaRPr b="0" lang="en-GB" sz="1800" spc="-1" strike="noStrike">
              <a:latin typeface="Arial"/>
            </a:endParaRPr>
          </a:p>
        </p:txBody>
      </p:sp>
      <p:sp>
        <p:nvSpPr>
          <p:cNvPr id="314" name="CustomShape 5"/>
          <p:cNvSpPr/>
          <p:nvPr/>
        </p:nvSpPr>
        <p:spPr>
          <a:xfrm>
            <a:off x="950400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Network Data Source Settings</a:t>
            </a:r>
            <a:endParaRPr b="0" lang="en-GB" sz="1800" spc="-1" strike="noStrike">
              <a:latin typeface="Arial"/>
            </a:endParaRPr>
          </a:p>
        </p:txBody>
      </p:sp>
      <p:pic>
        <p:nvPicPr>
          <p:cNvPr id="315" name="" descr=""/>
          <p:cNvPicPr/>
          <p:nvPr/>
        </p:nvPicPr>
        <p:blipFill>
          <a:blip r:embed="rId3"/>
          <a:stretch/>
        </p:blipFill>
        <p:spPr>
          <a:xfrm>
            <a:off x="9517680" y="2160000"/>
            <a:ext cx="2400480" cy="519480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a:t>
            </a:r>
            <a:r>
              <a:rPr b="0" lang="en-GB" sz="4400" spc="-1" strike="noStrike">
                <a:latin typeface="Arial"/>
              </a:rPr>
              <a:t>Operation</a:t>
            </a:r>
            <a:endParaRPr b="0" lang="en-GB" sz="4400" spc="-1" strike="noStrike">
              <a:latin typeface="Arial"/>
            </a:endParaRPr>
          </a:p>
        </p:txBody>
      </p:sp>
      <p:sp>
        <p:nvSpPr>
          <p:cNvPr id="317"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Battery Optimisation</a:t>
            </a:r>
            <a:endParaRPr b="0" lang="en-GB" sz="3200" spc="-1" strike="noStrike">
              <a:latin typeface="Arial"/>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Battery Optimisation</a:t>
            </a:r>
            <a:endParaRPr b="0" lang="en-GB" sz="4000" spc="-1" strike="noStrike">
              <a:latin typeface="Arial"/>
            </a:endParaRPr>
          </a:p>
        </p:txBody>
      </p:sp>
      <p:sp>
        <p:nvSpPr>
          <p:cNvPr id="319" name="CustomShape 2"/>
          <p:cNvSpPr/>
          <p:nvPr/>
        </p:nvSpPr>
        <p:spPr>
          <a:xfrm>
            <a:off x="599040" y="1920240"/>
            <a:ext cx="10738800" cy="4662720"/>
          </a:xfrm>
          <a:prstGeom prst="rect">
            <a:avLst/>
          </a:prstGeom>
          <a:noFill/>
          <a:ln>
            <a:noFill/>
          </a:ln>
        </p:spPr>
        <p:style>
          <a:lnRef idx="0"/>
          <a:fillRef idx="0"/>
          <a:effectRef idx="0"/>
          <a:fontRef idx="minor"/>
        </p:style>
      </p:sp>
      <p:sp>
        <p:nvSpPr>
          <p:cNvPr id="320" name="CustomShape 3"/>
          <p:cNvSpPr/>
          <p:nvPr/>
        </p:nvSpPr>
        <p:spPr>
          <a:xfrm>
            <a:off x="0" y="1593000"/>
            <a:ext cx="6839640" cy="61740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When the system starts, it is likely that you will see a warning about battery optimisation as shown opposite.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This is shown because we have detected that the Android system is attempting to ‘optimise’ battery usage by preventing OpenSeizureDetector doing battery consuming things like using networking or bluetooth when the phone is running on battery and OpenSeizureDetector is not displayed.</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This is a very bad thing because we rely on bluetooth and networking to receive data from the watch.</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problem manifests itself as the phone starting to emit fault ‘pips’ a few minutes after you turn off the phone screen when OpenSeizureDetector is running.   The pips stop and everything starts to work again when you switch the phone screen back on using the power button.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You can prevent this by setting OpenSeizureDetector NOT to be optimised in the phone settings.</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In the phone settings go to Apps→Menu (3 dots)→Special Access→Optimise battery usage and set OpenSeizureDetector to NOT be optimised.</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You will have to select ‘All Apps’ to get a list of all apps as shown in the screenshot opposite, and set the OpenSeizureDetector switch to off as shown (=not optimised). </a:t>
            </a:r>
            <a:endParaRPr b="0" lang="en-GB" sz="1500" spc="-1" strike="noStrike">
              <a:latin typeface="Arial"/>
            </a:endParaRPr>
          </a:p>
        </p:txBody>
      </p:sp>
      <p:sp>
        <p:nvSpPr>
          <p:cNvPr id="321" name="CustomShape 4"/>
          <p:cNvSpPr/>
          <p:nvPr/>
        </p:nvSpPr>
        <p:spPr>
          <a:xfrm>
            <a:off x="720000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Battery Optimisation Warning</a:t>
            </a:r>
            <a:endParaRPr b="0" lang="en-GB" sz="1800" spc="-1" strike="noStrike">
              <a:latin typeface="Arial"/>
            </a:endParaRPr>
          </a:p>
        </p:txBody>
      </p:sp>
      <p:sp>
        <p:nvSpPr>
          <p:cNvPr id="322" name="CustomShape 5"/>
          <p:cNvSpPr/>
          <p:nvPr/>
        </p:nvSpPr>
        <p:spPr>
          <a:xfrm>
            <a:off x="964800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Optimise Battery Usage Screen</a:t>
            </a:r>
            <a:endParaRPr b="0" lang="en-GB" sz="1800" spc="-1" strike="noStrike">
              <a:latin typeface="Arial"/>
            </a:endParaRPr>
          </a:p>
        </p:txBody>
      </p:sp>
      <p:pic>
        <p:nvPicPr>
          <p:cNvPr id="323" name="" descr=""/>
          <p:cNvPicPr/>
          <p:nvPr/>
        </p:nvPicPr>
        <p:blipFill>
          <a:blip r:embed="rId1"/>
          <a:stretch/>
        </p:blipFill>
        <p:spPr>
          <a:xfrm>
            <a:off x="7160400" y="2114280"/>
            <a:ext cx="2379240" cy="5149440"/>
          </a:xfrm>
          <a:prstGeom prst="rect">
            <a:avLst/>
          </a:prstGeom>
          <a:ln>
            <a:noFill/>
          </a:ln>
        </p:spPr>
      </p:pic>
      <p:pic>
        <p:nvPicPr>
          <p:cNvPr id="324" name="" descr=""/>
          <p:cNvPicPr/>
          <p:nvPr/>
        </p:nvPicPr>
        <p:blipFill>
          <a:blip r:embed="rId2"/>
          <a:stretch/>
        </p:blipFill>
        <p:spPr>
          <a:xfrm>
            <a:off x="9648000" y="2114280"/>
            <a:ext cx="2362680" cy="5113080"/>
          </a:xfrm>
          <a:prstGeom prst="rect">
            <a:avLst/>
          </a:prstGeom>
          <a:ln>
            <a:noFill/>
          </a:ln>
        </p:spPr>
      </p:pic>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Operation</a:t>
            </a:r>
            <a:endParaRPr b="0" lang="en-GB" sz="4400" spc="-1" strike="noStrike">
              <a:latin typeface="Arial"/>
            </a:endParaRPr>
          </a:p>
        </p:txBody>
      </p:sp>
      <p:sp>
        <p:nvSpPr>
          <p:cNvPr id="326"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Data Sharing</a:t>
            </a:r>
            <a:endParaRPr b="0" lang="en-GB" sz="3200" spc="-1" strike="noStrike">
              <a:latin typeface="Arial"/>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What is Data Sharing?</a:t>
            </a:r>
            <a:endParaRPr b="0" lang="en-GB" sz="4000" spc="-1" strike="noStrike">
              <a:latin typeface="Arial"/>
            </a:endParaRPr>
          </a:p>
        </p:txBody>
      </p:sp>
      <p:sp>
        <p:nvSpPr>
          <p:cNvPr id="328" name="CustomShape 2"/>
          <p:cNvSpPr/>
          <p:nvPr/>
        </p:nvSpPr>
        <p:spPr>
          <a:xfrm>
            <a:off x="599040" y="1920240"/>
            <a:ext cx="10738800" cy="4662720"/>
          </a:xfrm>
          <a:prstGeom prst="rect">
            <a:avLst/>
          </a:prstGeom>
          <a:noFill/>
          <a:ln>
            <a:noFill/>
          </a:ln>
        </p:spPr>
        <p:style>
          <a:lnRef idx="0"/>
          <a:fillRef idx="0"/>
          <a:effectRef idx="0"/>
          <a:fontRef idx="minor"/>
        </p:style>
      </p:sp>
      <p:sp>
        <p:nvSpPr>
          <p:cNvPr id="329" name="CustomShape 3"/>
          <p:cNvSpPr/>
          <p:nvPr/>
        </p:nvSpPr>
        <p:spPr>
          <a:xfrm>
            <a:off x="144000" y="1521000"/>
            <a:ext cx="11337840" cy="59724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ea typeface="Noto Sans CJK SC"/>
              </a:rPr>
              <a:t>Starting from Version 4 of the OpenSeizureDetector Android App we have introduced the ability for users to share data associated with seizure-like events with researchers and developers, and record whether they are genuine seizures or false alarms.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The OpenSeizureDetector algorithm is tuned to detect movements that are consistent with a large tonic-clonic seizure. The detection parameters are tuned to give a balance between seizure detection reliability and false alarm rate. Although we have examples of OpenSeizureDetector alarming correctly for large tonic-clonic seizures, we have very little data on its overall reliability of detection for less severe seizures, or the false alarm rate during real life usage.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With Data Sharing enabled, OpenSeizureDetector will record the sensor data associated with ‘Events’ to a central database for later analysis.   An Event is a WARNING or ALARM condition detected by OpenSeizureDetector, or a seizure reported manually by the user using the ‘Report Seizure’ menu option.</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For the data to be useful for research and development, it is important that events are classified as either genuine seizures or false alarms – this can be done easily using the Android App.</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Users contibuting to the project by enabling the Data Sharing feature and marking their events as genuine seizures or false alarms will enable us to develop improved seizure detection algorithms to use in future versions of OpenSeizureDetector.</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The OpenSeizureDetector Web site includes some presentations with more information about Data Sharing:   </a:t>
            </a:r>
            <a:r>
              <a:rPr b="0" lang="en-GB" sz="1600" spc="-1" strike="noStrike" u="sng">
                <a:solidFill>
                  <a:srgbClr val="0000ff"/>
                </a:solidFill>
                <a:uFillTx/>
                <a:latin typeface="Arial"/>
                <a:ea typeface="Noto Sans CJK SC"/>
                <a:hlinkClick r:id="rId1"/>
              </a:rPr>
              <a:t>https://www.openseizuredetector.org.uk/?page_id=1818</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When Data Sharing is not enabled, the user should feel ‘gently nagged’ to enable it with a notification showing there is a problem with data sharing, and a magenta warning on the main screen.</a:t>
            </a:r>
            <a:endParaRPr b="0" lang="en-GB" sz="1600" spc="-1" strike="noStrike">
              <a:latin typeface="Arial"/>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Enabling Data Sharing</a:t>
            </a:r>
            <a:endParaRPr b="0" lang="en-GB" sz="4000" spc="-1" strike="noStrike">
              <a:latin typeface="Arial"/>
            </a:endParaRPr>
          </a:p>
        </p:txBody>
      </p:sp>
      <p:sp>
        <p:nvSpPr>
          <p:cNvPr id="331" name="CustomShape 2"/>
          <p:cNvSpPr/>
          <p:nvPr/>
        </p:nvSpPr>
        <p:spPr>
          <a:xfrm>
            <a:off x="599040" y="1920240"/>
            <a:ext cx="10738800" cy="4662720"/>
          </a:xfrm>
          <a:prstGeom prst="rect">
            <a:avLst/>
          </a:prstGeom>
          <a:noFill/>
          <a:ln>
            <a:noFill/>
          </a:ln>
        </p:spPr>
        <p:style>
          <a:lnRef idx="0"/>
          <a:fillRef idx="0"/>
          <a:effectRef idx="0"/>
          <a:fontRef idx="minor"/>
        </p:style>
      </p:sp>
      <p:sp>
        <p:nvSpPr>
          <p:cNvPr id="332" name="CustomShape 3"/>
          <p:cNvSpPr/>
          <p:nvPr/>
        </p:nvSpPr>
        <p:spPr>
          <a:xfrm>
            <a:off x="0" y="1413000"/>
            <a:ext cx="7200000" cy="61740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Enabling data sharing involves creating an account on the remote database, and then logging into the database on the OpenSeizureDetector App.</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From the main app screen, select Data Sharing Log-In from the menu.</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This opens a log-in screen with a button for ‘Register New User’ - press that button to open the database (Open Seizure Detector WebAPI) New User Registration web page.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Enter a user name of your choice, your email address and a password, and press the ‘Submit’ button.</a:t>
            </a:r>
            <a:endParaRPr b="0" lang="en-GB" sz="1500" spc="-1" strike="noStrike">
              <a:latin typeface="Arial"/>
            </a:endParaRPr>
          </a:p>
          <a:p>
            <a:pPr lvl="2" marL="648000" indent="-215640">
              <a:lnSpc>
                <a:spcPct val="115000"/>
              </a:lnSpc>
              <a:buClr>
                <a:srgbClr val="000000"/>
              </a:buClr>
              <a:buSzPct val="45000"/>
              <a:buFont typeface="Wingdings" charset="2"/>
              <a:buChar char=""/>
            </a:pPr>
            <a:r>
              <a:rPr b="0" lang="en-GB" sz="1500" spc="-1" strike="noStrike">
                <a:latin typeface="Arial"/>
              </a:rPr>
              <a:t>Do not use a password that you use for important activities such as online banking etc.</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system will send you a confirmation email so that you can confirm that it is you trying to create the account – click on the link in the email to confirm you want to create the account.</a:t>
            </a:r>
            <a:endParaRPr b="0" lang="en-GB" sz="1500" spc="-1" strike="noStrike">
              <a:latin typeface="Arial"/>
            </a:endParaRPr>
          </a:p>
          <a:p>
            <a:pPr lvl="2" marL="648000" indent="-215640">
              <a:lnSpc>
                <a:spcPct val="115000"/>
              </a:lnSpc>
              <a:buClr>
                <a:srgbClr val="000000"/>
              </a:buClr>
              <a:buSzPct val="45000"/>
              <a:buFont typeface="Wingdings" charset="2"/>
              <a:buChar char=""/>
            </a:pPr>
            <a:r>
              <a:rPr b="0" lang="en-GB" sz="1500" spc="-1" strike="noStrike">
                <a:latin typeface="Arial"/>
              </a:rPr>
              <a:t>Note that some email providers send the emails to your ‘Spam’ folder, so please look in Spam if you do not receive your email after a few minutes.</a:t>
            </a:r>
            <a:endParaRPr b="0" lang="en-GB" sz="1500" spc="-1" strike="noStrike">
              <a:latin typeface="Arial"/>
            </a:endParaRPr>
          </a:p>
          <a:p>
            <a:pPr lvl="2" marL="648000" indent="-215640">
              <a:lnSpc>
                <a:spcPct val="115000"/>
              </a:lnSpc>
              <a:buClr>
                <a:srgbClr val="000000"/>
              </a:buClr>
              <a:buSzPct val="45000"/>
              <a:buFont typeface="Wingdings" charset="2"/>
              <a:buChar char=""/>
            </a:pPr>
            <a:r>
              <a:rPr b="0" lang="en-GB" sz="1500" spc="-1" strike="noStrike">
                <a:latin typeface="Arial"/>
              </a:rPr>
              <a:t>If you have problems receiving the email, send an email to </a:t>
            </a:r>
            <a:r>
              <a:rPr b="0" lang="en-GB" sz="1500" spc="-1" strike="noStrike" u="sng">
                <a:solidFill>
                  <a:srgbClr val="0000ff"/>
                </a:solidFill>
                <a:uFillTx/>
                <a:latin typeface="Arial"/>
                <a:hlinkClick r:id="rId1"/>
              </a:rPr>
              <a:t>graham@openseizuredetector.org.uk</a:t>
            </a:r>
            <a:r>
              <a:rPr b="0" lang="en-GB" sz="1500" spc="-1" strike="noStrike">
                <a:solidFill>
                  <a:srgbClr val="0000ff"/>
                </a:solidFill>
                <a:latin typeface="Arial"/>
              </a:rPr>
              <a:t> </a:t>
            </a:r>
            <a:r>
              <a:rPr b="0" lang="en-GB" sz="1500" spc="-1" strike="noStrike">
                <a:latin typeface="Arial"/>
              </a:rPr>
              <a:t>and I will enable the account for you.</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Go back to the Data Sharing Log-In screen and enter your new username and password and press the “Log In” button – you should see a ‘Login successful’ confirmation and the main screen should now show “Data Sharing Setup OK”</a:t>
            </a:r>
            <a:endParaRPr b="0" lang="en-GB" sz="1500" spc="-1" strike="noStrike">
              <a:latin typeface="Arial"/>
            </a:endParaRPr>
          </a:p>
        </p:txBody>
      </p:sp>
      <p:sp>
        <p:nvSpPr>
          <p:cNvPr id="333" name="CustomShape 4"/>
          <p:cNvSpPr/>
          <p:nvPr/>
        </p:nvSpPr>
        <p:spPr>
          <a:xfrm>
            <a:off x="7056000" y="1512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Log-In Screen</a:t>
            </a:r>
            <a:endParaRPr b="0" lang="en-GB" sz="1800" spc="-1" strike="noStrike">
              <a:latin typeface="Arial"/>
            </a:endParaRPr>
          </a:p>
        </p:txBody>
      </p:sp>
      <p:sp>
        <p:nvSpPr>
          <p:cNvPr id="334" name="CustomShape 5"/>
          <p:cNvSpPr/>
          <p:nvPr/>
        </p:nvSpPr>
        <p:spPr>
          <a:xfrm>
            <a:off x="964800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Database Registration Page</a:t>
            </a:r>
            <a:endParaRPr b="0" lang="en-GB" sz="1800" spc="-1" strike="noStrike">
              <a:latin typeface="Arial"/>
            </a:endParaRPr>
          </a:p>
        </p:txBody>
      </p:sp>
      <p:pic>
        <p:nvPicPr>
          <p:cNvPr id="335" name="" descr=""/>
          <p:cNvPicPr/>
          <p:nvPr/>
        </p:nvPicPr>
        <p:blipFill>
          <a:blip r:embed="rId2"/>
          <a:stretch/>
        </p:blipFill>
        <p:spPr>
          <a:xfrm>
            <a:off x="7045200" y="2232000"/>
            <a:ext cx="2328480" cy="5039640"/>
          </a:xfrm>
          <a:prstGeom prst="rect">
            <a:avLst/>
          </a:prstGeom>
          <a:ln>
            <a:noFill/>
          </a:ln>
        </p:spPr>
      </p:pic>
      <p:pic>
        <p:nvPicPr>
          <p:cNvPr id="336" name="" descr=""/>
          <p:cNvPicPr/>
          <p:nvPr/>
        </p:nvPicPr>
        <p:blipFill>
          <a:blip r:embed="rId3"/>
          <a:stretch/>
        </p:blipFill>
        <p:spPr>
          <a:xfrm>
            <a:off x="9550800" y="2232000"/>
            <a:ext cx="2328840" cy="5039640"/>
          </a:xfrm>
          <a:prstGeom prst="rect">
            <a:avLst/>
          </a:prstGeom>
          <a:ln>
            <a:noFill/>
          </a:ln>
        </p:spPr>
      </p:pic>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What is OpenSeizureDetector?</a:t>
            </a:r>
            <a:endParaRPr b="0" lang="en-GB" sz="6000" spc="-1" strike="noStrike">
              <a:latin typeface="Arial"/>
            </a:endParaRPr>
          </a:p>
        </p:txBody>
      </p:sp>
      <p:sp>
        <p:nvSpPr>
          <p:cNvPr id="205" name="CustomShape 2"/>
          <p:cNvSpPr/>
          <p:nvPr/>
        </p:nvSpPr>
        <p:spPr>
          <a:xfrm>
            <a:off x="599040" y="1920240"/>
            <a:ext cx="10738800" cy="4662720"/>
          </a:xfrm>
          <a:prstGeom prst="rect">
            <a:avLst/>
          </a:prstGeom>
          <a:noFill/>
          <a:ln>
            <a:noFill/>
          </a:ln>
        </p:spPr>
        <p:style>
          <a:lnRef idx="0"/>
          <a:fillRef idx="0"/>
          <a:effectRef idx="0"/>
          <a:fontRef idx="minor"/>
        </p:style>
        <p:txBody>
          <a:bodyPr lIns="0" rIns="0" tIns="0" bIns="0">
            <a:normAutofit/>
          </a:bodyPr>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OpenSeizureDetector is a system to detect if the user is experiencing a Tonic-Clonic epileptic seizure and raise an alarm to warn a carer that the user may need assistance.</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It comprises an Android device and a compatible Garmin smartwatch.</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The watch collects acceleration (movement) data as well as heart rate and blood oxygen level data if the watch has those sensors available, and sends the data to the phone.</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The phone analyses the data to determine if the user appears to be suffering from a seizure, and raises an audible alarm.</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There is an option for the system to send an SMS text message to specified phone numbers to warn carers of the alarm and send the user’s location to the carer to help them find the user.</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The software is Open Source and is provided free of charge – see </a:t>
            </a:r>
            <a:r>
              <a:rPr b="0" lang="en-GB" sz="3200" spc="-1" strike="noStrike" u="sng">
                <a:solidFill>
                  <a:srgbClr val="000000"/>
                </a:solidFill>
                <a:uFillTx/>
                <a:latin typeface="Source Sans Pro"/>
                <a:ea typeface="DejaVu Sans"/>
                <a:hlinkClick r:id="rId1"/>
              </a:rPr>
              <a:t>https://github.com/OpenSeizureDetector</a:t>
            </a:r>
            <a:r>
              <a:rPr b="0" lang="en-GB" sz="3200" spc="-1" strike="noStrike">
                <a:solidFill>
                  <a:srgbClr val="000000"/>
                </a:solidFill>
                <a:latin typeface="Source Sans Pro"/>
                <a:ea typeface="DejaVu Sans"/>
              </a:rPr>
              <a:t>.</a:t>
            </a:r>
            <a:endParaRPr b="0" lang="en-GB" sz="3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Using Data Sharing</a:t>
            </a:r>
            <a:endParaRPr b="0" lang="en-GB" sz="4000" spc="-1" strike="noStrike">
              <a:latin typeface="Arial"/>
            </a:endParaRPr>
          </a:p>
        </p:txBody>
      </p:sp>
      <p:sp>
        <p:nvSpPr>
          <p:cNvPr id="338" name="CustomShape 2"/>
          <p:cNvSpPr/>
          <p:nvPr/>
        </p:nvSpPr>
        <p:spPr>
          <a:xfrm>
            <a:off x="599040" y="1920240"/>
            <a:ext cx="10738800" cy="4662720"/>
          </a:xfrm>
          <a:prstGeom prst="rect">
            <a:avLst/>
          </a:prstGeom>
          <a:noFill/>
          <a:ln>
            <a:noFill/>
          </a:ln>
        </p:spPr>
        <p:style>
          <a:lnRef idx="0"/>
          <a:fillRef idx="0"/>
          <a:effectRef idx="0"/>
          <a:fontRef idx="minor"/>
        </p:style>
      </p:sp>
      <p:sp>
        <p:nvSpPr>
          <p:cNvPr id="339" name="CustomShape 3"/>
          <p:cNvSpPr/>
          <p:nvPr/>
        </p:nvSpPr>
        <p:spPr>
          <a:xfrm>
            <a:off x="0" y="1413000"/>
            <a:ext cx="4896000" cy="59662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When Data Sharing is set-up correctly and the user does not need to do anything, the only notification in the system notification bar is the blue OpenSeizureDetector Icon.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an event has been uploaded to the database and the user has not confirmed whether it is a false alarm or a genuine seizure, a second notification appears (a green OpenSeizureDetector icon with a question mark in front).</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To confirm the event type, go to the ‘Data Log Manager’ from the main screen menu or by selecting the green data sharing notification.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un-confirmed event(s) are highlighted in pink as shown opposite.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Select the un-confirmed event to open the event editor screen.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Select the event type (e.g. Seizure, False Alarm).   This will then display a list of sub-types.</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the cause of the event is not covered by a sub-type, select ‘other’ and type the cause into the notes field at the bottom of the screen.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Press Save to save the data to the database.</a:t>
            </a:r>
            <a:endParaRPr b="0" lang="en-GB" sz="1500" spc="-1" strike="noStrike">
              <a:latin typeface="Arial"/>
            </a:endParaRPr>
          </a:p>
        </p:txBody>
      </p:sp>
      <p:sp>
        <p:nvSpPr>
          <p:cNvPr id="340" name="CustomShape 4"/>
          <p:cNvSpPr/>
          <p:nvPr/>
        </p:nvSpPr>
        <p:spPr>
          <a:xfrm>
            <a:off x="4788000" y="157392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Data Log Manager</a:t>
            </a:r>
            <a:endParaRPr b="0" lang="en-GB" sz="1800" spc="-1" strike="noStrike">
              <a:latin typeface="Arial"/>
            </a:endParaRPr>
          </a:p>
        </p:txBody>
      </p:sp>
      <p:sp>
        <p:nvSpPr>
          <p:cNvPr id="341" name="CustomShape 5"/>
          <p:cNvSpPr/>
          <p:nvPr/>
        </p:nvSpPr>
        <p:spPr>
          <a:xfrm>
            <a:off x="7092000" y="157392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Event Editor</a:t>
            </a:r>
            <a:endParaRPr b="0" lang="en-GB" sz="1800" spc="-1" strike="noStrike">
              <a:latin typeface="Arial"/>
            </a:endParaRPr>
          </a:p>
        </p:txBody>
      </p:sp>
      <p:pic>
        <p:nvPicPr>
          <p:cNvPr id="342" name="" descr=""/>
          <p:cNvPicPr/>
          <p:nvPr/>
        </p:nvPicPr>
        <p:blipFill>
          <a:blip r:embed="rId1"/>
          <a:stretch/>
        </p:blipFill>
        <p:spPr>
          <a:xfrm>
            <a:off x="4810320" y="2448000"/>
            <a:ext cx="2333520" cy="5050440"/>
          </a:xfrm>
          <a:prstGeom prst="rect">
            <a:avLst/>
          </a:prstGeom>
          <a:ln>
            <a:noFill/>
          </a:ln>
        </p:spPr>
      </p:pic>
      <p:pic>
        <p:nvPicPr>
          <p:cNvPr id="343" name="" descr=""/>
          <p:cNvPicPr/>
          <p:nvPr/>
        </p:nvPicPr>
        <p:blipFill>
          <a:blip r:embed="rId2"/>
          <a:stretch/>
        </p:blipFill>
        <p:spPr>
          <a:xfrm>
            <a:off x="7217280" y="2448000"/>
            <a:ext cx="2333880" cy="5050440"/>
          </a:xfrm>
          <a:prstGeom prst="rect">
            <a:avLst/>
          </a:prstGeom>
          <a:ln>
            <a:noFill/>
          </a:ln>
        </p:spPr>
      </p:pic>
      <p:pic>
        <p:nvPicPr>
          <p:cNvPr id="344" name="" descr=""/>
          <p:cNvPicPr/>
          <p:nvPr/>
        </p:nvPicPr>
        <p:blipFill>
          <a:blip r:embed="rId3"/>
          <a:stretch/>
        </p:blipFill>
        <p:spPr>
          <a:xfrm>
            <a:off x="9598320" y="2448000"/>
            <a:ext cx="2328840" cy="5039640"/>
          </a:xfrm>
          <a:prstGeom prst="rect">
            <a:avLst/>
          </a:prstGeom>
          <a:ln>
            <a:noFill/>
          </a:ln>
        </p:spPr>
      </p:pic>
      <p:sp>
        <p:nvSpPr>
          <p:cNvPr id="345" name="CustomShape 6"/>
          <p:cNvSpPr/>
          <p:nvPr/>
        </p:nvSpPr>
        <p:spPr>
          <a:xfrm>
            <a:off x="9432000" y="148968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Event Editor – False Alarm Selected</a:t>
            </a:r>
            <a:endParaRPr b="0" lang="en-GB" sz="1800" spc="-1" strike="noStrike">
              <a:latin typeface="Arial"/>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Output from Data Sharing</a:t>
            </a:r>
            <a:endParaRPr b="0" lang="en-GB" sz="4000" spc="-1" strike="noStrike">
              <a:latin typeface="Arial"/>
            </a:endParaRPr>
          </a:p>
        </p:txBody>
      </p:sp>
      <p:sp>
        <p:nvSpPr>
          <p:cNvPr id="347" name="CustomShape 2"/>
          <p:cNvSpPr/>
          <p:nvPr/>
        </p:nvSpPr>
        <p:spPr>
          <a:xfrm>
            <a:off x="599040" y="1920240"/>
            <a:ext cx="10738800" cy="4662720"/>
          </a:xfrm>
          <a:prstGeom prst="rect">
            <a:avLst/>
          </a:prstGeom>
          <a:noFill/>
          <a:ln>
            <a:noFill/>
          </a:ln>
        </p:spPr>
        <p:style>
          <a:lnRef idx="0"/>
          <a:fillRef idx="0"/>
          <a:effectRef idx="0"/>
          <a:fontRef idx="minor"/>
        </p:style>
      </p:sp>
      <p:sp>
        <p:nvSpPr>
          <p:cNvPr id="348" name="CustomShape 3"/>
          <p:cNvSpPr/>
          <p:nvPr/>
        </p:nvSpPr>
        <p:spPr>
          <a:xfrm>
            <a:off x="0" y="1593000"/>
            <a:ext cx="11807640" cy="59662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2000" spc="-1" strike="noStrike">
                <a:latin typeface="Arial"/>
              </a:rPr>
              <a:t>You will not see any output from Data Sharing initially – we will need to collect data and analyse it to look for improved detection algorithms.</a:t>
            </a:r>
            <a:endParaRPr b="0" lang="en-GB" sz="2000" spc="-1" strike="noStrike">
              <a:latin typeface="Arial"/>
            </a:endParaRPr>
          </a:p>
          <a:p>
            <a:pPr marL="216000" indent="-215640">
              <a:lnSpc>
                <a:spcPct val="115000"/>
              </a:lnSpc>
              <a:buClr>
                <a:srgbClr val="000000"/>
              </a:buClr>
              <a:buSzPct val="45000"/>
              <a:buFont typeface="Wingdings" charset="2"/>
              <a:buChar char=""/>
            </a:pPr>
            <a:r>
              <a:rPr b="0" lang="en-GB" sz="2000" spc="-1" strike="noStrike">
                <a:latin typeface="Arial"/>
              </a:rPr>
              <a:t>The most immediate benefit to the user will be if you need advice on preventing false alarms.   If you contact me (</a:t>
            </a:r>
            <a:r>
              <a:rPr b="0" lang="en-GB" sz="2000" spc="-1" strike="noStrike" u="sng">
                <a:solidFill>
                  <a:srgbClr val="0000ff"/>
                </a:solidFill>
                <a:uFillTx/>
                <a:latin typeface="Arial"/>
                <a:hlinkClick r:id="rId1"/>
              </a:rPr>
              <a:t>graham@openseizuredetector.org.uk</a:t>
            </a:r>
            <a:r>
              <a:rPr b="0" lang="en-GB" sz="2000" spc="-1" strike="noStrike">
                <a:solidFill>
                  <a:srgbClr val="0000ff"/>
                </a:solidFill>
                <a:latin typeface="Arial"/>
              </a:rPr>
              <a:t>) </a:t>
            </a:r>
            <a:r>
              <a:rPr b="0" lang="en-GB" sz="2000" spc="-1" strike="noStrike">
                <a:latin typeface="Arial"/>
              </a:rPr>
              <a:t>and advise me of your username I will be able to look at your false alarms and advise on changes to settings that might help.</a:t>
            </a:r>
            <a:endParaRPr b="0" lang="en-GB" sz="2000" spc="-1" strike="noStrike">
              <a:latin typeface="Arial"/>
            </a:endParaRPr>
          </a:p>
          <a:p>
            <a:pPr marL="216000" indent="-215640">
              <a:lnSpc>
                <a:spcPct val="115000"/>
              </a:lnSpc>
              <a:buClr>
                <a:srgbClr val="000000"/>
              </a:buClr>
              <a:buSzPct val="45000"/>
              <a:buFont typeface="Wingdings" charset="2"/>
              <a:buChar char=""/>
            </a:pPr>
            <a:r>
              <a:rPr b="0" lang="en-GB" sz="2000" spc="-1" strike="noStrike">
                <a:latin typeface="Arial"/>
              </a:rPr>
              <a:t>We will publish some information periodically on how many genuine seizures and false alarm reports we have received so we can calculate the false alarm rate and detection reliability of the system and inform users.</a:t>
            </a:r>
            <a:r>
              <a:rPr b="0" lang="en-GB" sz="2000" spc="-1" strike="noStrike">
                <a:solidFill>
                  <a:srgbClr val="0000ff"/>
                </a:solidFill>
                <a:latin typeface="Arial"/>
              </a:rPr>
              <a:t> </a:t>
            </a:r>
            <a:endParaRPr b="0" lang="en-GB" sz="2000" spc="-1" strike="noStrike">
              <a:latin typeface="Arial"/>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System Components</a:t>
            </a:r>
            <a:endParaRPr b="0" lang="en-GB" sz="6000" spc="-1" strike="noStrike">
              <a:latin typeface="Arial"/>
            </a:endParaRPr>
          </a:p>
        </p:txBody>
      </p:sp>
      <p:sp>
        <p:nvSpPr>
          <p:cNvPr id="207" name="CustomShape 2"/>
          <p:cNvSpPr/>
          <p:nvPr/>
        </p:nvSpPr>
        <p:spPr>
          <a:xfrm>
            <a:off x="0" y="1584000"/>
            <a:ext cx="4391280" cy="4998960"/>
          </a:xfrm>
          <a:prstGeom prst="rect">
            <a:avLst/>
          </a:prstGeom>
          <a:noFill/>
          <a:ln>
            <a:noFill/>
          </a:ln>
        </p:spPr>
        <p:style>
          <a:lnRef idx="0"/>
          <a:fillRef idx="0"/>
          <a:effectRef idx="0"/>
          <a:fontRef idx="minor"/>
        </p:style>
        <p:txBody>
          <a:bodyPr lIns="0" rIns="0" tIns="0" bIns="0">
            <a:normAutofit/>
          </a:bodyPr>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An Android device running Android Version 6 or higher.   The device must be a phone with a working SIM card to send the (optional) SMS location alarm text messages.</a:t>
            </a:r>
            <a:endParaRPr b="0" lang="en-GB" sz="3200" spc="-1" strike="noStrike">
              <a:latin typeface="Arial"/>
            </a:endParaRPr>
          </a:p>
          <a:p>
            <a:pPr lvl="1" marL="864000" indent="-323280">
              <a:lnSpc>
                <a:spcPct val="100000"/>
              </a:lnSpc>
              <a:spcAft>
                <a:spcPts val="1123"/>
              </a:spcAft>
              <a:buClr>
                <a:srgbClr val="04617b"/>
              </a:buClr>
              <a:buSzPct val="75000"/>
              <a:buFont typeface="Symbol"/>
              <a:buChar char=""/>
            </a:pPr>
            <a:r>
              <a:rPr b="0" lang="en-GB" sz="2800" spc="-1" strike="noStrike">
                <a:solidFill>
                  <a:srgbClr val="000000"/>
                </a:solidFill>
                <a:latin typeface="Source Sans Pro"/>
                <a:ea typeface="DejaVu Sans"/>
              </a:rPr>
              <a:t>The phone runs the OpenSeizureDetector Android App, which is available from Google Play Store</a:t>
            </a:r>
            <a:endParaRPr b="0" lang="en-GB" sz="28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A Garmin smartwatch – it must be one of the devices that allows the user to install apps.   A VenuSQ is the lowest cost compatible device at the time of writing (April 2022)</a:t>
            </a:r>
            <a:endParaRPr b="0" lang="en-GB" sz="3200" spc="-1" strike="noStrike">
              <a:latin typeface="Arial"/>
            </a:endParaRPr>
          </a:p>
          <a:p>
            <a:pPr lvl="1" marL="864000" indent="-323280">
              <a:lnSpc>
                <a:spcPct val="100000"/>
              </a:lnSpc>
              <a:spcAft>
                <a:spcPts val="1123"/>
              </a:spcAft>
              <a:buClr>
                <a:srgbClr val="04617b"/>
              </a:buClr>
              <a:buSzPct val="75000"/>
              <a:buFont typeface="Symbol"/>
              <a:buChar char=""/>
            </a:pPr>
            <a:r>
              <a:rPr b="0" lang="en-GB" sz="2800" spc="-1" strike="noStrike">
                <a:solidFill>
                  <a:srgbClr val="000000"/>
                </a:solidFill>
                <a:latin typeface="Source Sans Pro"/>
                <a:ea typeface="DejaVu Sans"/>
              </a:rPr>
              <a:t>The watch runs a custom watch application (GarminSD.prg), which must be downloaded onto a computer and saved onto the watch.</a:t>
            </a:r>
            <a:endParaRPr b="0" lang="en-GB" sz="2800" spc="-1" strike="noStrike">
              <a:latin typeface="Arial"/>
            </a:endParaRPr>
          </a:p>
        </p:txBody>
      </p:sp>
      <p:pic>
        <p:nvPicPr>
          <p:cNvPr id="208" name="" descr=""/>
          <p:cNvPicPr/>
          <p:nvPr/>
        </p:nvPicPr>
        <p:blipFill>
          <a:blip r:embed="rId1"/>
          <a:stretch/>
        </p:blipFill>
        <p:spPr>
          <a:xfrm>
            <a:off x="4460760" y="1569960"/>
            <a:ext cx="6842880" cy="3757680"/>
          </a:xfrm>
          <a:prstGeom prst="rect">
            <a:avLst/>
          </a:prstGeom>
          <a:ln>
            <a:noFill/>
          </a:ln>
        </p:spPr>
      </p:pic>
      <p:sp>
        <p:nvSpPr>
          <p:cNvPr id="209" name="CustomShape 3"/>
          <p:cNvSpPr/>
          <p:nvPr/>
        </p:nvSpPr>
        <p:spPr>
          <a:xfrm>
            <a:off x="4896000" y="5400000"/>
            <a:ext cx="6983640" cy="16257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The system can alert a carer in one of four ways:</a:t>
            </a:r>
            <a:endParaRPr b="0" lang="en-GB" sz="1800" spc="-1" strike="noStrike">
              <a:latin typeface="Arial"/>
            </a:endParaRPr>
          </a:p>
          <a:p>
            <a:pPr>
              <a:lnSpc>
                <a:spcPct val="100000"/>
              </a:lnSpc>
            </a:pPr>
            <a:r>
              <a:rPr b="0" lang="en-GB" sz="1800" spc="-1" strike="noStrike">
                <a:latin typeface="Arial"/>
              </a:rPr>
              <a:t>- Audible alarm from the user’s phone.</a:t>
            </a:r>
            <a:endParaRPr b="0" lang="en-GB" sz="1800" spc="-1" strike="noStrike">
              <a:latin typeface="Arial"/>
            </a:endParaRPr>
          </a:p>
          <a:p>
            <a:pPr>
              <a:lnSpc>
                <a:spcPct val="100000"/>
              </a:lnSpc>
            </a:pPr>
            <a:r>
              <a:rPr b="0" lang="en-GB" sz="1800" spc="-1" strike="noStrike">
                <a:latin typeface="Arial"/>
              </a:rPr>
              <a:t>- Audible alarm from another device on the same wifi network</a:t>
            </a:r>
            <a:endParaRPr b="0" lang="en-GB" sz="1800" spc="-1" strike="noStrike">
              <a:latin typeface="Arial"/>
            </a:endParaRPr>
          </a:p>
          <a:p>
            <a:pPr>
              <a:lnSpc>
                <a:spcPct val="100000"/>
              </a:lnSpc>
            </a:pPr>
            <a:r>
              <a:rPr b="0" lang="en-GB" sz="1800" spc="-1" strike="noStrike">
                <a:latin typeface="Arial"/>
              </a:rPr>
              <a:t>- SMS Text Message to any mobile phone</a:t>
            </a:r>
            <a:endParaRPr b="0" lang="en-GB" sz="1800" spc="-1" strike="noStrike">
              <a:latin typeface="Arial"/>
            </a:endParaRPr>
          </a:p>
          <a:p>
            <a:pPr>
              <a:lnSpc>
                <a:spcPct val="100000"/>
              </a:lnSpc>
            </a:pPr>
            <a:r>
              <a:rPr b="0" lang="en-GB" sz="1800" spc="-1" strike="noStrike">
                <a:latin typeface="Arial"/>
              </a:rPr>
              <a:t>- Audible alarm from another mobile phone using our ‘SMS Annunciator’ app.</a:t>
            </a:r>
            <a:endParaRPr b="0" lang="en-GB"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Installation Overview</a:t>
            </a:r>
            <a:endParaRPr b="0" lang="en-GB" sz="6000" spc="-1" strike="noStrike">
              <a:latin typeface="Arial"/>
            </a:endParaRPr>
          </a:p>
        </p:txBody>
      </p:sp>
      <p:sp>
        <p:nvSpPr>
          <p:cNvPr id="211" name="CustomShape 2"/>
          <p:cNvSpPr/>
          <p:nvPr/>
        </p:nvSpPr>
        <p:spPr>
          <a:xfrm>
            <a:off x="599040" y="1920240"/>
            <a:ext cx="10738800" cy="4662720"/>
          </a:xfrm>
          <a:prstGeom prst="rect">
            <a:avLst/>
          </a:prstGeom>
          <a:noFill/>
          <a:ln>
            <a:noFill/>
          </a:ln>
        </p:spPr>
        <p:style>
          <a:lnRef idx="0"/>
          <a:fillRef idx="0"/>
          <a:effectRef idx="0"/>
          <a:fontRef idx="minor"/>
        </p:style>
        <p:txBody>
          <a:bodyPr lIns="0" rIns="0" tIns="0" bIns="0">
            <a:normAutofit/>
          </a:bodyPr>
          <a:p>
            <a:pPr marL="432000" indent="-323280">
              <a:lnSpc>
                <a:spcPct val="100000"/>
              </a:lnSpc>
              <a:spcAft>
                <a:spcPts val="1409"/>
              </a:spcAft>
              <a:buClr>
                <a:srgbClr val="04617b"/>
              </a:buClr>
              <a:buSzPct val="45000"/>
              <a:buFont typeface="Wingdings" charset="2"/>
              <a:buChar char=""/>
            </a:pPr>
            <a:r>
              <a:rPr b="1" lang="en-GB" sz="3200" spc="-1" strike="noStrike">
                <a:solidFill>
                  <a:srgbClr val="000000"/>
                </a:solidFill>
                <a:latin typeface="Source Sans Pro"/>
                <a:ea typeface="DejaVu Sans"/>
              </a:rPr>
              <a:t>It is best to install the system in a number of stages, and test it before installing other components.   The recommended installation process is:</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Install the </a:t>
            </a:r>
            <a:r>
              <a:rPr b="0" lang="en-GB" sz="3200" spc="-1" strike="noStrike" u="sng">
                <a:solidFill>
                  <a:srgbClr val="000000"/>
                </a:solidFill>
                <a:uFillTx/>
                <a:latin typeface="Source Sans Pro"/>
                <a:ea typeface="DejaVu Sans"/>
              </a:rPr>
              <a:t>OpenSeizureDetector Android App</a:t>
            </a:r>
            <a:r>
              <a:rPr b="0" lang="en-GB" sz="3200" spc="-1" strike="noStrike">
                <a:solidFill>
                  <a:srgbClr val="000000"/>
                </a:solidFill>
                <a:latin typeface="Source Sans Pro"/>
                <a:ea typeface="DejaVu Sans"/>
              </a:rPr>
              <a:t> and try it to see what it does, using the phone’s internal sensors</a:t>
            </a:r>
            <a:endParaRPr b="0" lang="en-GB" sz="3200" spc="-1" strike="noStrike">
              <a:latin typeface="Arial"/>
            </a:endParaRPr>
          </a:p>
          <a:p>
            <a:pPr lvl="2" marL="648000" indent="-215640">
              <a:lnSpc>
                <a:spcPct val="100000"/>
              </a:lnSpc>
              <a:spcAft>
                <a:spcPts val="1409"/>
              </a:spcAft>
              <a:buClr>
                <a:srgbClr val="000000"/>
              </a:buClr>
              <a:buSzPct val="45000"/>
              <a:buFont typeface="Wingdings" charset="2"/>
              <a:buChar char=""/>
            </a:pPr>
            <a:r>
              <a:rPr b="0" lang="en-GB" sz="3200" spc="-1" strike="noStrike">
                <a:solidFill>
                  <a:srgbClr val="000000"/>
                </a:solidFill>
                <a:latin typeface="Source Sans Pro"/>
                <a:ea typeface="DejaVu Sans"/>
              </a:rPr>
              <a:t>This is good for testing, but is NOT suitable to use as a seizure detector.</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u="sng">
                <a:solidFill>
                  <a:srgbClr val="000000"/>
                </a:solidFill>
                <a:uFillTx/>
                <a:latin typeface="Source Sans Pro"/>
                <a:ea typeface="DejaVu Sans"/>
              </a:rPr>
              <a:t>Connect the Garmin Watch</a:t>
            </a:r>
            <a:r>
              <a:rPr b="0" lang="en-GB" sz="3200" spc="-1" strike="noStrike">
                <a:solidFill>
                  <a:srgbClr val="000000"/>
                </a:solidFill>
                <a:latin typeface="Source Sans Pro"/>
                <a:ea typeface="DejaVu Sans"/>
              </a:rPr>
              <a:t> to the phone using the  Garmin Connect Software and check the watch is working correctly.</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Install the </a:t>
            </a:r>
            <a:r>
              <a:rPr b="0" lang="en-GB" sz="3200" spc="-1" strike="noStrike" u="sng">
                <a:solidFill>
                  <a:srgbClr val="000000"/>
                </a:solidFill>
                <a:uFillTx/>
                <a:latin typeface="Source Sans Pro"/>
                <a:ea typeface="DejaVu Sans"/>
              </a:rPr>
              <a:t>OpenSeizureDetector Garmin App</a:t>
            </a:r>
            <a:r>
              <a:rPr b="0" lang="en-GB" sz="3200" spc="-1" strike="noStrike">
                <a:solidFill>
                  <a:srgbClr val="000000"/>
                </a:solidFill>
                <a:latin typeface="Source Sans Pro"/>
                <a:ea typeface="DejaVu Sans"/>
              </a:rPr>
              <a:t> onto the watch – this requires the use of a computer.</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u="sng">
                <a:solidFill>
                  <a:srgbClr val="000000"/>
                </a:solidFill>
                <a:uFillTx/>
                <a:latin typeface="Source Sans Pro"/>
                <a:ea typeface="DejaVu Sans"/>
              </a:rPr>
              <a:t>Configure OpenSeizureDetector to use the Garmin watch</a:t>
            </a:r>
            <a:r>
              <a:rPr b="0" lang="en-GB" sz="3200" spc="-1" strike="noStrike">
                <a:solidFill>
                  <a:srgbClr val="000000"/>
                </a:solidFill>
                <a:latin typeface="Source Sans Pro"/>
                <a:ea typeface="DejaVu Sans"/>
              </a:rPr>
              <a:t> as the data source of for seizure detection.</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Set up other components such as </a:t>
            </a:r>
            <a:r>
              <a:rPr b="0" lang="en-GB" sz="3200" spc="-1" strike="noStrike" u="sng">
                <a:solidFill>
                  <a:srgbClr val="000000"/>
                </a:solidFill>
                <a:uFillTx/>
                <a:latin typeface="Source Sans Pro"/>
                <a:ea typeface="DejaVu Sans"/>
              </a:rPr>
              <a:t>SMS text message alerts</a:t>
            </a:r>
            <a:r>
              <a:rPr b="0" lang="en-GB" sz="3200" spc="-1" strike="noStrike">
                <a:solidFill>
                  <a:srgbClr val="000000"/>
                </a:solidFill>
                <a:latin typeface="Source Sans Pro"/>
                <a:ea typeface="DejaVu Sans"/>
              </a:rPr>
              <a:t> and </a:t>
            </a:r>
            <a:r>
              <a:rPr b="0" lang="en-GB" sz="3200" spc="-1" strike="noStrike" u="sng">
                <a:solidFill>
                  <a:srgbClr val="000000"/>
                </a:solidFill>
                <a:uFillTx/>
                <a:latin typeface="Source Sans Pro"/>
                <a:ea typeface="DejaVu Sans"/>
              </a:rPr>
              <a:t>Data Sharing</a:t>
            </a:r>
            <a:r>
              <a:rPr b="0" lang="en-GB" sz="3200" spc="-1" strike="noStrike">
                <a:solidFill>
                  <a:srgbClr val="000000"/>
                </a:solidFill>
                <a:latin typeface="Source Sans Pro"/>
                <a:ea typeface="DejaVu Sans"/>
              </a:rPr>
              <a:t>.</a:t>
            </a:r>
            <a:endParaRPr b="0" lang="en-GB" sz="3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Android App Installation</a:t>
            </a:r>
            <a:endParaRPr b="0" lang="en-GB" sz="6000" spc="-1" strike="noStrike">
              <a:latin typeface="Arial"/>
            </a:endParaRPr>
          </a:p>
        </p:txBody>
      </p:sp>
      <p:sp>
        <p:nvSpPr>
          <p:cNvPr id="213" name="CustomShape 2"/>
          <p:cNvSpPr/>
          <p:nvPr/>
        </p:nvSpPr>
        <p:spPr>
          <a:xfrm>
            <a:off x="599040" y="1920240"/>
            <a:ext cx="10738800" cy="4662720"/>
          </a:xfrm>
          <a:prstGeom prst="rect">
            <a:avLst/>
          </a:prstGeom>
          <a:noFill/>
          <a:ln>
            <a:noFill/>
          </a:ln>
        </p:spPr>
        <p:style>
          <a:lnRef idx="0"/>
          <a:fillRef idx="0"/>
          <a:effectRef idx="0"/>
          <a:fontRef idx="minor"/>
        </p:style>
      </p:sp>
      <p:pic>
        <p:nvPicPr>
          <p:cNvPr id="214" name="" descr=""/>
          <p:cNvPicPr/>
          <p:nvPr/>
        </p:nvPicPr>
        <p:blipFill>
          <a:blip r:embed="rId1"/>
          <a:stretch/>
        </p:blipFill>
        <p:spPr>
          <a:xfrm>
            <a:off x="9216000" y="1872000"/>
            <a:ext cx="2375640" cy="5141520"/>
          </a:xfrm>
          <a:prstGeom prst="rect">
            <a:avLst/>
          </a:prstGeom>
          <a:ln>
            <a:noFill/>
          </a:ln>
        </p:spPr>
      </p:pic>
      <p:pic>
        <p:nvPicPr>
          <p:cNvPr id="215" name="" descr=""/>
          <p:cNvPicPr/>
          <p:nvPr/>
        </p:nvPicPr>
        <p:blipFill>
          <a:blip r:embed="rId2"/>
          <a:stretch/>
        </p:blipFill>
        <p:spPr>
          <a:xfrm>
            <a:off x="6768000" y="1920240"/>
            <a:ext cx="2375640" cy="5141160"/>
          </a:xfrm>
          <a:prstGeom prst="rect">
            <a:avLst/>
          </a:prstGeom>
          <a:ln>
            <a:noFill/>
          </a:ln>
        </p:spPr>
      </p:pic>
      <p:sp>
        <p:nvSpPr>
          <p:cNvPr id="216" name="CustomShape 3"/>
          <p:cNvSpPr/>
          <p:nvPr/>
        </p:nvSpPr>
        <p:spPr>
          <a:xfrm>
            <a:off x="288000" y="2160000"/>
            <a:ext cx="6047640" cy="434232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2800" spc="-1" strike="noStrike">
                <a:latin typeface="Arial"/>
              </a:rPr>
              <a:t>Go to Google Play Store and search for Open Seizure Detector</a:t>
            </a:r>
            <a:endParaRPr b="0" lang="en-GB" sz="2800" spc="-1" strike="noStrike">
              <a:latin typeface="Arial"/>
            </a:endParaRPr>
          </a:p>
          <a:p>
            <a:pPr marL="216000" indent="-215640">
              <a:lnSpc>
                <a:spcPct val="115000"/>
              </a:lnSpc>
              <a:buClr>
                <a:srgbClr val="000000"/>
              </a:buClr>
              <a:buSzPct val="45000"/>
              <a:buFont typeface="Wingdings" charset="2"/>
              <a:buChar char=""/>
            </a:pPr>
            <a:r>
              <a:rPr b="0" lang="en-GB" sz="2800" spc="-1" strike="noStrike">
                <a:latin typeface="Arial"/>
              </a:rPr>
              <a:t>Select OpenSeizureDetector</a:t>
            </a:r>
            <a:endParaRPr b="0" lang="en-GB" sz="2800" spc="-1" strike="noStrike">
              <a:latin typeface="Arial"/>
            </a:endParaRPr>
          </a:p>
          <a:p>
            <a:pPr marL="216000" indent="-215640">
              <a:lnSpc>
                <a:spcPct val="115000"/>
              </a:lnSpc>
              <a:buClr>
                <a:srgbClr val="000000"/>
              </a:buClr>
              <a:buSzPct val="45000"/>
              <a:buFont typeface="Wingdings" charset="2"/>
              <a:buChar char=""/>
            </a:pPr>
            <a:r>
              <a:rPr b="0" lang="en-GB" sz="2800" spc="-1" strike="noStrike">
                <a:latin typeface="Arial"/>
              </a:rPr>
              <a:t>Review </a:t>
            </a:r>
            <a:r>
              <a:rPr b="0" lang="en-GB" sz="2800" spc="-1" strike="noStrike" u="sng">
                <a:solidFill>
                  <a:srgbClr val="0000ff"/>
                </a:solidFill>
                <a:uFillTx/>
                <a:latin typeface="Arial"/>
                <a:hlinkClick r:id="rId3"/>
              </a:rPr>
              <a:t>Privacy Policy</a:t>
            </a:r>
            <a:r>
              <a:rPr b="0" lang="en-GB" sz="2800" spc="-1" strike="noStrike">
                <a:solidFill>
                  <a:srgbClr val="0000ff"/>
                </a:solidFill>
                <a:latin typeface="Arial"/>
              </a:rPr>
              <a:t> etc.</a:t>
            </a:r>
            <a:endParaRPr b="0" lang="en-GB" sz="2800" spc="-1" strike="noStrike">
              <a:latin typeface="Arial"/>
            </a:endParaRPr>
          </a:p>
          <a:p>
            <a:pPr marL="216000" indent="-215640">
              <a:lnSpc>
                <a:spcPct val="115000"/>
              </a:lnSpc>
              <a:buClr>
                <a:srgbClr val="000000"/>
              </a:buClr>
              <a:buSzPct val="45000"/>
              <a:buFont typeface="Wingdings" charset="2"/>
              <a:buChar char=""/>
            </a:pPr>
            <a:r>
              <a:rPr b="0" lang="en-GB" sz="2800" spc="-1" strike="noStrike">
                <a:solidFill>
                  <a:srgbClr val="0000ff"/>
                </a:solidFill>
                <a:latin typeface="Arial"/>
              </a:rPr>
              <a:t>Install if you are comfortable with the policy.</a:t>
            </a:r>
            <a:endParaRPr b="0" lang="en-GB" sz="2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Android App Start-Up 1</a:t>
            </a:r>
            <a:endParaRPr b="0" lang="en-GB" sz="6000" spc="-1" strike="noStrike">
              <a:latin typeface="Arial"/>
            </a:endParaRPr>
          </a:p>
        </p:txBody>
      </p:sp>
      <p:sp>
        <p:nvSpPr>
          <p:cNvPr id="218" name="CustomShape 2"/>
          <p:cNvSpPr/>
          <p:nvPr/>
        </p:nvSpPr>
        <p:spPr>
          <a:xfrm>
            <a:off x="599040" y="1920240"/>
            <a:ext cx="10738800" cy="4662720"/>
          </a:xfrm>
          <a:prstGeom prst="rect">
            <a:avLst/>
          </a:prstGeom>
          <a:noFill/>
          <a:ln>
            <a:noFill/>
          </a:ln>
        </p:spPr>
        <p:style>
          <a:lnRef idx="0"/>
          <a:fillRef idx="0"/>
          <a:effectRef idx="0"/>
          <a:fontRef idx="minor"/>
        </p:style>
      </p:sp>
      <p:sp>
        <p:nvSpPr>
          <p:cNvPr id="219" name="CustomShape 3"/>
          <p:cNvSpPr/>
          <p:nvPr/>
        </p:nvSpPr>
        <p:spPr>
          <a:xfrm>
            <a:off x="216000" y="1593000"/>
            <a:ext cx="6047640" cy="47772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2400" spc="-1" strike="noStrike">
                <a:latin typeface="Arial"/>
              </a:rPr>
              <a:t>Start OpenSeizureDetector</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It will show a Welcome screen with links to the Privacy Policy and information about the new Data Sharing System (see later slides).</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Press Close to close the welcome screen.</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It is likely that you will see a warning about battery optimisation.  You can ignore this initially but it needs to be addressed later to make sure that OpenSeizureDetector operates reliably.</a:t>
            </a:r>
            <a:endParaRPr b="0" lang="en-GB" sz="2400" spc="-1" strike="noStrike">
              <a:latin typeface="Arial"/>
            </a:endParaRPr>
          </a:p>
        </p:txBody>
      </p:sp>
      <p:pic>
        <p:nvPicPr>
          <p:cNvPr id="220" name="" descr=""/>
          <p:cNvPicPr/>
          <p:nvPr/>
        </p:nvPicPr>
        <p:blipFill>
          <a:blip r:embed="rId1"/>
          <a:stretch/>
        </p:blipFill>
        <p:spPr>
          <a:xfrm>
            <a:off x="6302160" y="1656000"/>
            <a:ext cx="2661480" cy="5759640"/>
          </a:xfrm>
          <a:prstGeom prst="rect">
            <a:avLst/>
          </a:prstGeom>
          <a:ln>
            <a:noFill/>
          </a:ln>
        </p:spPr>
      </p:pic>
      <p:pic>
        <p:nvPicPr>
          <p:cNvPr id="221" name="" descr=""/>
          <p:cNvPicPr/>
          <p:nvPr/>
        </p:nvPicPr>
        <p:blipFill>
          <a:blip r:embed="rId2"/>
          <a:stretch/>
        </p:blipFill>
        <p:spPr>
          <a:xfrm>
            <a:off x="9121680" y="1656000"/>
            <a:ext cx="2661480" cy="57596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Android App Start-Up 2</a:t>
            </a:r>
            <a:endParaRPr b="0" lang="en-GB" sz="6000" spc="-1" strike="noStrike">
              <a:latin typeface="Arial"/>
            </a:endParaRPr>
          </a:p>
        </p:txBody>
      </p:sp>
      <p:sp>
        <p:nvSpPr>
          <p:cNvPr id="223" name="CustomShape 2"/>
          <p:cNvSpPr/>
          <p:nvPr/>
        </p:nvSpPr>
        <p:spPr>
          <a:xfrm>
            <a:off x="599040" y="1920240"/>
            <a:ext cx="10738800" cy="4662720"/>
          </a:xfrm>
          <a:prstGeom prst="rect">
            <a:avLst/>
          </a:prstGeom>
          <a:noFill/>
          <a:ln>
            <a:noFill/>
          </a:ln>
        </p:spPr>
        <p:style>
          <a:lnRef idx="0"/>
          <a:fillRef idx="0"/>
          <a:effectRef idx="0"/>
          <a:fontRef idx="minor"/>
        </p:style>
      </p:sp>
      <p:sp>
        <p:nvSpPr>
          <p:cNvPr id="224" name="CustomShape 3"/>
          <p:cNvSpPr/>
          <p:nvPr/>
        </p:nvSpPr>
        <p:spPr>
          <a:xfrm>
            <a:off x="216000" y="1593000"/>
            <a:ext cx="6047640" cy="434232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2400" spc="-1" strike="noStrike">
                <a:latin typeface="Arial"/>
              </a:rPr>
              <a:t>Once you have closed the dialog boxes, you should see (briefly) a start-up screen where OpenSeizureDetector is checking that its various components are working correctly.</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It should disappear after a few seconds and be replaced with the main app screen.</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 </a:t>
            </a:r>
            <a:endParaRPr b="0" lang="en-GB" sz="2400" spc="-1" strike="noStrike">
              <a:latin typeface="Arial"/>
            </a:endParaRPr>
          </a:p>
        </p:txBody>
      </p:sp>
      <p:pic>
        <p:nvPicPr>
          <p:cNvPr id="225" name="" descr=""/>
          <p:cNvPicPr/>
          <p:nvPr/>
        </p:nvPicPr>
        <p:blipFill>
          <a:blip r:embed="rId1"/>
          <a:stretch/>
        </p:blipFill>
        <p:spPr>
          <a:xfrm>
            <a:off x="6277680" y="1656000"/>
            <a:ext cx="2628000" cy="5687640"/>
          </a:xfrm>
          <a:prstGeom prst="rect">
            <a:avLst/>
          </a:prstGeom>
          <a:ln>
            <a:noFill/>
          </a:ln>
        </p:spPr>
      </p:pic>
      <p:pic>
        <p:nvPicPr>
          <p:cNvPr id="226" name="" descr=""/>
          <p:cNvPicPr/>
          <p:nvPr/>
        </p:nvPicPr>
        <p:blipFill>
          <a:blip r:embed="rId2"/>
          <a:stretch/>
        </p:blipFill>
        <p:spPr>
          <a:xfrm>
            <a:off x="9072000" y="1656000"/>
            <a:ext cx="2628000" cy="568764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Main App Screen</a:t>
            </a:r>
            <a:endParaRPr b="0" lang="en-GB" sz="6000" spc="-1" strike="noStrike">
              <a:latin typeface="Arial"/>
            </a:endParaRPr>
          </a:p>
        </p:txBody>
      </p:sp>
      <p:sp>
        <p:nvSpPr>
          <p:cNvPr id="228" name="CustomShape 2"/>
          <p:cNvSpPr/>
          <p:nvPr/>
        </p:nvSpPr>
        <p:spPr>
          <a:xfrm>
            <a:off x="599040" y="1920240"/>
            <a:ext cx="10738800" cy="4662720"/>
          </a:xfrm>
          <a:prstGeom prst="rect">
            <a:avLst/>
          </a:prstGeom>
          <a:noFill/>
          <a:ln>
            <a:noFill/>
          </a:ln>
        </p:spPr>
        <p:style>
          <a:lnRef idx="0"/>
          <a:fillRef idx="0"/>
          <a:effectRef idx="0"/>
          <a:fontRef idx="minor"/>
        </p:style>
      </p:sp>
      <p:pic>
        <p:nvPicPr>
          <p:cNvPr id="229" name="" descr=""/>
          <p:cNvPicPr/>
          <p:nvPr/>
        </p:nvPicPr>
        <p:blipFill>
          <a:blip r:embed="rId1"/>
          <a:stretch/>
        </p:blipFill>
        <p:spPr>
          <a:xfrm>
            <a:off x="4680000" y="1656000"/>
            <a:ext cx="2628000" cy="5687640"/>
          </a:xfrm>
          <a:prstGeom prst="rect">
            <a:avLst/>
          </a:prstGeom>
          <a:ln>
            <a:noFill/>
          </a:ln>
        </p:spPr>
      </p:pic>
      <p:sp>
        <p:nvSpPr>
          <p:cNvPr id="230" name="CustomShape 3"/>
          <p:cNvSpPr/>
          <p:nvPr/>
        </p:nvSpPr>
        <p:spPr>
          <a:xfrm>
            <a:off x="7992000" y="3096000"/>
            <a:ext cx="3887640" cy="11138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Amount of movement detected – when bar is full scale like this, there is enough movement detected to enable seizure detection.</a:t>
            </a:r>
            <a:endParaRPr b="0" lang="en-GB" sz="1800" spc="-1" strike="noStrike">
              <a:latin typeface="Arial"/>
            </a:endParaRPr>
          </a:p>
        </p:txBody>
      </p:sp>
      <p:sp>
        <p:nvSpPr>
          <p:cNvPr id="231" name="CustomShape 4"/>
          <p:cNvSpPr/>
          <p:nvPr/>
        </p:nvSpPr>
        <p:spPr>
          <a:xfrm flipH="1">
            <a:off x="7282800" y="3384000"/>
            <a:ext cx="781200" cy="5688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32" name="CustomShape 5"/>
          <p:cNvSpPr/>
          <p:nvPr/>
        </p:nvSpPr>
        <p:spPr>
          <a:xfrm>
            <a:off x="360000" y="3024000"/>
            <a:ext cx="2519640" cy="11138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Data Source in use ‘Phone’ = internal phone sensors (for testing only)</a:t>
            </a:r>
            <a:endParaRPr b="0" lang="en-GB" sz="1800" spc="-1" strike="noStrike">
              <a:latin typeface="Arial"/>
            </a:endParaRPr>
          </a:p>
        </p:txBody>
      </p:sp>
      <p:sp>
        <p:nvSpPr>
          <p:cNvPr id="233" name="CustomShape 6"/>
          <p:cNvSpPr/>
          <p:nvPr/>
        </p:nvSpPr>
        <p:spPr>
          <a:xfrm flipV="1">
            <a:off x="2520000" y="2664000"/>
            <a:ext cx="2376000" cy="648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34" name="CustomShape 7"/>
          <p:cNvSpPr/>
          <p:nvPr/>
        </p:nvSpPr>
        <p:spPr>
          <a:xfrm>
            <a:off x="144000" y="1512000"/>
            <a:ext cx="3599640" cy="13698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a:t>
            </a:r>
            <a:r>
              <a:rPr b="0" lang="en-GB" sz="1800" spc="-1" strike="noStrike">
                <a:latin typeface="Arial"/>
              </a:rPr>
              <a:t>Server Running OK”and the Blue Icon in the notification bar means that the OpenSeizureDetector System is running in the background as intended.</a:t>
            </a:r>
            <a:endParaRPr b="0" lang="en-GB" sz="1800" spc="-1" strike="noStrike">
              <a:latin typeface="Arial"/>
            </a:endParaRPr>
          </a:p>
        </p:txBody>
      </p:sp>
      <p:sp>
        <p:nvSpPr>
          <p:cNvPr id="235" name="CustomShape 8"/>
          <p:cNvSpPr/>
          <p:nvPr/>
        </p:nvSpPr>
        <p:spPr>
          <a:xfrm>
            <a:off x="3744000" y="2197080"/>
            <a:ext cx="1152000" cy="32292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36" name="CustomShape 9"/>
          <p:cNvSpPr/>
          <p:nvPr/>
        </p:nvSpPr>
        <p:spPr>
          <a:xfrm flipV="1">
            <a:off x="3744000" y="1799640"/>
            <a:ext cx="1512000" cy="39708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37" name="CustomShape 10"/>
          <p:cNvSpPr/>
          <p:nvPr/>
        </p:nvSpPr>
        <p:spPr>
          <a:xfrm>
            <a:off x="360000" y="4429800"/>
            <a:ext cx="2519640" cy="7916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OK means No Seizure Detected :)</a:t>
            </a:r>
            <a:endParaRPr b="0" lang="en-GB" sz="1800" spc="-1" strike="noStrike">
              <a:latin typeface="Arial"/>
            </a:endParaRPr>
          </a:p>
        </p:txBody>
      </p:sp>
      <p:sp>
        <p:nvSpPr>
          <p:cNvPr id="238" name="CustomShape 11"/>
          <p:cNvSpPr/>
          <p:nvPr/>
        </p:nvSpPr>
        <p:spPr>
          <a:xfrm>
            <a:off x="432000" y="5189760"/>
            <a:ext cx="2519640" cy="8578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Warning that we have not set up data sharing yet</a:t>
            </a:r>
            <a:endParaRPr b="0" lang="en-GB" sz="1800" spc="-1" strike="noStrike">
              <a:latin typeface="Arial"/>
            </a:endParaRPr>
          </a:p>
        </p:txBody>
      </p:sp>
      <p:sp>
        <p:nvSpPr>
          <p:cNvPr id="239" name="CustomShape 12"/>
          <p:cNvSpPr/>
          <p:nvPr/>
        </p:nvSpPr>
        <p:spPr>
          <a:xfrm flipV="1">
            <a:off x="2808000" y="3240000"/>
            <a:ext cx="2016000" cy="2160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0" name="CustomShape 13"/>
          <p:cNvSpPr/>
          <p:nvPr/>
        </p:nvSpPr>
        <p:spPr>
          <a:xfrm flipV="1">
            <a:off x="2736000" y="3024000"/>
            <a:ext cx="2088000" cy="1584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1" name="CustomShape 14"/>
          <p:cNvSpPr/>
          <p:nvPr/>
        </p:nvSpPr>
        <p:spPr>
          <a:xfrm>
            <a:off x="8496000" y="1872000"/>
            <a:ext cx="25196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Menu Button</a:t>
            </a:r>
            <a:endParaRPr b="0" lang="en-GB" sz="1800" spc="-1" strike="noStrike">
              <a:latin typeface="Arial"/>
            </a:endParaRPr>
          </a:p>
        </p:txBody>
      </p:sp>
      <p:sp>
        <p:nvSpPr>
          <p:cNvPr id="242" name="CustomShape 15"/>
          <p:cNvSpPr/>
          <p:nvPr/>
        </p:nvSpPr>
        <p:spPr>
          <a:xfrm flipH="1" flipV="1">
            <a:off x="7443360" y="2017800"/>
            <a:ext cx="1052640" cy="2736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3" name="CustomShape 16"/>
          <p:cNvSpPr/>
          <p:nvPr/>
        </p:nvSpPr>
        <p:spPr>
          <a:xfrm>
            <a:off x="8496000" y="2461680"/>
            <a:ext cx="25196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Menu Button</a:t>
            </a:r>
            <a:endParaRPr b="0" lang="en-GB" sz="1800" spc="-1" strike="noStrike">
              <a:latin typeface="Arial"/>
            </a:endParaRPr>
          </a:p>
        </p:txBody>
      </p:sp>
      <p:sp>
        <p:nvSpPr>
          <p:cNvPr id="244" name="CustomShape 17"/>
          <p:cNvSpPr/>
          <p:nvPr/>
        </p:nvSpPr>
        <p:spPr>
          <a:xfrm flipH="1" flipV="1">
            <a:off x="7443360" y="2607480"/>
            <a:ext cx="1052640" cy="2736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5" name="CustomShape 18"/>
          <p:cNvSpPr/>
          <p:nvPr/>
        </p:nvSpPr>
        <p:spPr>
          <a:xfrm>
            <a:off x="7992000" y="4429800"/>
            <a:ext cx="3887640" cy="2137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Amount of movement in ‘seizure-like’ frequency range – when it goes full scale it will generate warnings/alarms.   Bar graph below shows the detected movement which is used to calculate this.   Higher values in the red bars means more seizure-like movement.</a:t>
            </a:r>
            <a:endParaRPr b="0" lang="en-GB" sz="1800" spc="-1" strike="noStrike">
              <a:latin typeface="Arial"/>
            </a:endParaRPr>
          </a:p>
        </p:txBody>
      </p:sp>
      <p:sp>
        <p:nvSpPr>
          <p:cNvPr id="246" name="CustomShape 19"/>
          <p:cNvSpPr/>
          <p:nvPr/>
        </p:nvSpPr>
        <p:spPr>
          <a:xfrm flipH="1" flipV="1">
            <a:off x="7307640" y="3744000"/>
            <a:ext cx="755640" cy="864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7" name="CustomShape 20"/>
          <p:cNvSpPr/>
          <p:nvPr/>
        </p:nvSpPr>
        <p:spPr>
          <a:xfrm>
            <a:off x="8064000" y="6768000"/>
            <a:ext cx="3599640" cy="60192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Generate an alarm now, even if a seizure is not detected.</a:t>
            </a:r>
            <a:endParaRPr b="0" lang="en-GB" sz="1800" spc="-1" strike="noStrike">
              <a:latin typeface="Arial"/>
            </a:endParaRPr>
          </a:p>
        </p:txBody>
      </p:sp>
      <p:sp>
        <p:nvSpPr>
          <p:cNvPr id="248" name="CustomShape 21"/>
          <p:cNvSpPr/>
          <p:nvPr/>
        </p:nvSpPr>
        <p:spPr>
          <a:xfrm flipH="1" flipV="1">
            <a:off x="7055640" y="4103640"/>
            <a:ext cx="1007640" cy="29646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9" name="CustomShape 22"/>
          <p:cNvSpPr/>
          <p:nvPr/>
        </p:nvSpPr>
        <p:spPr>
          <a:xfrm>
            <a:off x="0" y="6117840"/>
            <a:ext cx="3815640" cy="13698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Mute Allarms button prevents the system generating alarms for 5 minutes – use this if you are doing something that you know will trigger an alarm.</a:t>
            </a:r>
            <a:endParaRPr b="0" lang="en-GB" sz="1800" spc="-1" strike="noStrike">
              <a:latin typeface="Arial"/>
            </a:endParaRPr>
          </a:p>
        </p:txBody>
      </p:sp>
      <p:sp>
        <p:nvSpPr>
          <p:cNvPr id="250" name="CustomShape 23"/>
          <p:cNvSpPr/>
          <p:nvPr/>
        </p:nvSpPr>
        <p:spPr>
          <a:xfrm flipV="1">
            <a:off x="3528000" y="4176000"/>
            <a:ext cx="2160000" cy="2160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299</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2022-04-14T19:53:03Z</dcterms:created>
  <dc:creator/>
  <dc:description/>
  <dc:language>en-GB</dc:language>
  <cp:lastModifiedBy/>
  <dcterms:modified xsi:type="dcterms:W3CDTF">2022-04-17T19:56:55Z</dcterms:modified>
  <cp:revision>30</cp:revision>
  <dc:subject/>
  <dc:title>Vivid</dc:title>
</cp:coreProperties>
</file>