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7" r:id="rId6"/>
    <p:sldId id="273" r:id="rId7"/>
    <p:sldId id="260" r:id="rId8"/>
    <p:sldId id="261" r:id="rId9"/>
    <p:sldId id="262" r:id="rId10"/>
    <p:sldId id="263" r:id="rId11"/>
    <p:sldId id="264" r:id="rId12"/>
    <p:sldId id="269" r:id="rId13"/>
    <p:sldId id="266" r:id="rId14"/>
    <p:sldId id="265" r:id="rId15"/>
    <p:sldId id="271" r:id="rId16"/>
    <p:sldId id="272" r:id="rId17"/>
    <p:sldId id="268" r:id="rId18"/>
    <p:sldId id="27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69E578-3176-437C-BF49-4176FEAEFD7D}" type="datetimeFigureOut">
              <a:rPr lang="is-IS" smtClean="0"/>
              <a:t>30.3.2011</a:t>
            </a:fld>
            <a:endParaRPr lang="is-I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s-I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01C5CA-5F1E-48BC-BD77-D0A3551B94DF}" type="slidenum">
              <a:rPr lang="is-IS" smtClean="0"/>
              <a:t>‹#›</a:t>
            </a:fld>
            <a:endParaRPr lang="is-I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1C5CA-5F1E-48BC-BD77-D0A3551B94DF}" type="slidenum">
              <a:rPr lang="is-IS" smtClean="0"/>
              <a:t>1</a:t>
            </a:fld>
            <a:endParaRPr lang="is-I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1C5CA-5F1E-48BC-BD77-D0A3551B94DF}" type="slidenum">
              <a:rPr lang="is-IS" smtClean="0"/>
              <a:t>2</a:t>
            </a:fld>
            <a:endParaRPr lang="is-I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1C5CA-5F1E-48BC-BD77-D0A3551B94DF}" type="slidenum">
              <a:rPr lang="is-IS" smtClean="0"/>
              <a:t>3</a:t>
            </a:fld>
            <a:endParaRPr lang="is-I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1C5CA-5F1E-48BC-BD77-D0A3551B94DF}" type="slidenum">
              <a:rPr lang="is-IS" smtClean="0"/>
              <a:t>4</a:t>
            </a:fld>
            <a:endParaRPr lang="is-I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1C5CA-5F1E-48BC-BD77-D0A3551B94DF}" type="slidenum">
              <a:rPr lang="is-IS" smtClean="0"/>
              <a:t>5</a:t>
            </a:fld>
            <a:endParaRPr lang="is-I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1C5CA-5F1E-48BC-BD77-D0A3551B94DF}" type="slidenum">
              <a:rPr lang="is-IS" smtClean="0"/>
              <a:t>6</a:t>
            </a:fld>
            <a:endParaRPr lang="is-I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1C5CA-5F1E-48BC-BD77-D0A3551B94DF}" type="slidenum">
              <a:rPr lang="is-IS" smtClean="0"/>
              <a:t>7</a:t>
            </a:fld>
            <a:endParaRPr lang="is-I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1C5CA-5F1E-48BC-BD77-D0A3551B94DF}" type="slidenum">
              <a:rPr lang="is-IS" smtClean="0"/>
              <a:t>8</a:t>
            </a:fld>
            <a:endParaRPr lang="is-I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1C5CA-5F1E-48BC-BD77-D0A3551B94DF}" type="slidenum">
              <a:rPr lang="is-IS" smtClean="0"/>
              <a:t>9</a:t>
            </a:fld>
            <a:endParaRPr lang="is-I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1C5CA-5F1E-48BC-BD77-D0A3551B94DF}" type="slidenum">
              <a:rPr lang="is-IS" smtClean="0"/>
              <a:t>10</a:t>
            </a:fld>
            <a:endParaRPr lang="is-I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1C5CA-5F1E-48BC-BD77-D0A3551B94DF}" type="slidenum">
              <a:rPr lang="is-IS" smtClean="0"/>
              <a:t>11</a:t>
            </a:fld>
            <a:endParaRPr lang="is-I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1C5CA-5F1E-48BC-BD77-D0A3551B94DF}" type="slidenum">
              <a:rPr lang="is-IS" smtClean="0"/>
              <a:t>12</a:t>
            </a:fld>
            <a:endParaRPr lang="is-I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1C5CA-5F1E-48BC-BD77-D0A3551B94DF}" type="slidenum">
              <a:rPr lang="is-IS" smtClean="0"/>
              <a:t>13</a:t>
            </a:fld>
            <a:endParaRPr lang="is-I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1C5CA-5F1E-48BC-BD77-D0A3551B94DF}" type="slidenum">
              <a:rPr lang="is-IS" smtClean="0"/>
              <a:t>14</a:t>
            </a:fld>
            <a:endParaRPr lang="is-I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1C5CA-5F1E-48BC-BD77-D0A3551B94DF}" type="slidenum">
              <a:rPr lang="is-IS" smtClean="0"/>
              <a:t>15</a:t>
            </a:fld>
            <a:endParaRPr lang="is-I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1C5CA-5F1E-48BC-BD77-D0A3551B94DF}" type="slidenum">
              <a:rPr lang="is-IS" smtClean="0"/>
              <a:t>16</a:t>
            </a:fld>
            <a:endParaRPr lang="is-I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1C5CA-5F1E-48BC-BD77-D0A3551B94DF}" type="slidenum">
              <a:rPr lang="is-IS" smtClean="0"/>
              <a:t>17</a:t>
            </a:fld>
            <a:endParaRPr lang="is-I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1C5CA-5F1E-48BC-BD77-D0A3551B94DF}" type="slidenum">
              <a:rPr lang="is-IS" smtClean="0"/>
              <a:t>18</a:t>
            </a:fld>
            <a:endParaRPr lang="is-I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045D3158-9A30-4F4E-A0FC-281A111E1585}" type="datetimeFigureOut">
              <a:rPr lang="en-US" smtClean="0"/>
              <a:pPr/>
              <a:t>3/30/2011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FC53E80-A1B9-497C-B441-9DC8499CB85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3158-9A30-4F4E-A0FC-281A111E1585}" type="datetimeFigureOut">
              <a:rPr lang="en-US" smtClean="0"/>
              <a:pPr/>
              <a:t>3/30/2011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3E80-A1B9-497C-B441-9DC8499CB8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3158-9A30-4F4E-A0FC-281A111E1585}" type="datetimeFigureOut">
              <a:rPr lang="en-US" smtClean="0"/>
              <a:pPr/>
              <a:t>3/30/2011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3E80-A1B9-497C-B441-9DC8499CB8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3158-9A30-4F4E-A0FC-281A111E1585}" type="datetimeFigureOut">
              <a:rPr lang="en-US" smtClean="0"/>
              <a:pPr/>
              <a:t>3/30/2011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3E80-A1B9-497C-B441-9DC8499CB8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3158-9A30-4F4E-A0FC-281A111E1585}" type="datetimeFigureOut">
              <a:rPr lang="en-US" smtClean="0"/>
              <a:pPr/>
              <a:t>3/30/2011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3E80-A1B9-497C-B441-9DC8499CB8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3158-9A30-4F4E-A0FC-281A111E1585}" type="datetimeFigureOut">
              <a:rPr lang="en-US" smtClean="0"/>
              <a:pPr/>
              <a:t>3/30/2011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3E80-A1B9-497C-B441-9DC8499CB8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3158-9A30-4F4E-A0FC-281A111E1585}" type="datetimeFigureOut">
              <a:rPr lang="en-US" smtClean="0"/>
              <a:pPr/>
              <a:t>3/30/2011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3E80-A1B9-497C-B441-9DC8499CB8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3158-9A30-4F4E-A0FC-281A111E1585}" type="datetimeFigureOut">
              <a:rPr lang="en-US" smtClean="0"/>
              <a:pPr/>
              <a:t>3/30/2011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3E80-A1B9-497C-B441-9DC8499CB8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3158-9A30-4F4E-A0FC-281A111E1585}" type="datetimeFigureOut">
              <a:rPr lang="en-US" smtClean="0"/>
              <a:pPr/>
              <a:t>3/30/2011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3E80-A1B9-497C-B441-9DC8499CB8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3158-9A30-4F4E-A0FC-281A111E1585}" type="datetimeFigureOut">
              <a:rPr lang="en-US" smtClean="0"/>
              <a:pPr/>
              <a:t>3/30/2011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3E80-A1B9-497C-B441-9DC8499CB8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3158-9A30-4F4E-A0FC-281A111E1585}" type="datetimeFigureOut">
              <a:rPr lang="en-US" smtClean="0"/>
              <a:pPr/>
              <a:t>3/30/2011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3E80-A1B9-497C-B441-9DC8499CB8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 cstate="print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045D3158-9A30-4F4E-A0FC-281A111E1585}" type="datetimeFigureOut">
              <a:rPr lang="en-US" smtClean="0"/>
              <a:pPr/>
              <a:t>3/30/2011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FC53E80-A1B9-497C-B441-9DC8499CB8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s-IS" dirty="0" smtClean="0"/>
              <a:t>CNC foam cutter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s-IS" dirty="0" smtClean="0"/>
              <a:t>Fannar Andrason</a:t>
            </a:r>
          </a:p>
          <a:p>
            <a:r>
              <a:rPr lang="is-IS" dirty="0" smtClean="0"/>
              <a:t>Kristján Orri Magnússon</a:t>
            </a:r>
          </a:p>
          <a:p>
            <a:r>
              <a:rPr lang="is-IS" dirty="0" smtClean="0"/>
              <a:t>Sveinn Haukur Albertsson</a:t>
            </a:r>
          </a:p>
        </p:txBody>
      </p:sp>
    </p:spTree>
    <p:extLst>
      <p:ext uri="{BB962C8B-B14F-4D97-AF65-F5344CB8AC3E}">
        <p14:creationId xmlns:p14="http://schemas.microsoft.com/office/powerpoint/2010/main" xmlns="" val="32946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Functional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824536"/>
          </a:xfrm>
        </p:spPr>
        <p:txBody>
          <a:bodyPr>
            <a:normAutofit fontScale="92500" lnSpcReduction="10000"/>
          </a:bodyPr>
          <a:lstStyle/>
          <a:p>
            <a:r>
              <a:rPr lang="is-IS" dirty="0" smtClean="0"/>
              <a:t>Cut airfoils out of </a:t>
            </a:r>
            <a:r>
              <a:rPr lang="is-IS" dirty="0" smtClean="0"/>
              <a:t>foam for ornithopter design research(Leifur)</a:t>
            </a:r>
          </a:p>
          <a:p>
            <a:endParaRPr lang="is-IS" dirty="0" smtClean="0"/>
          </a:p>
          <a:p>
            <a:r>
              <a:rPr lang="is-IS" dirty="0" smtClean="0"/>
              <a:t>Wing profile must be able to vary with span</a:t>
            </a:r>
          </a:p>
          <a:p>
            <a:pPr lvl="1"/>
            <a:r>
              <a:rPr lang="is-IS" dirty="0" smtClean="0"/>
              <a:t>Twist, variable camber, sweep etc</a:t>
            </a:r>
            <a:r>
              <a:rPr lang="is-IS" dirty="0" smtClean="0"/>
              <a:t>.</a:t>
            </a:r>
          </a:p>
          <a:p>
            <a:pPr lvl="1"/>
            <a:endParaRPr lang="is-IS" dirty="0"/>
          </a:p>
          <a:p>
            <a:r>
              <a:rPr lang="is-IS" dirty="0" smtClean="0"/>
              <a:t>Specified </a:t>
            </a:r>
            <a:r>
              <a:rPr lang="is-IS" dirty="0" smtClean="0"/>
              <a:t>tolerances +/- 0,5 </a:t>
            </a:r>
            <a:r>
              <a:rPr lang="is-IS" dirty="0" smtClean="0"/>
              <a:t>mm</a:t>
            </a:r>
          </a:p>
          <a:p>
            <a:endParaRPr lang="is-IS" dirty="0" smtClean="0"/>
          </a:p>
          <a:p>
            <a:r>
              <a:rPr lang="is-IS" dirty="0" smtClean="0"/>
              <a:t>The requested dimensions are 50 cm wide, 25 cm high and 1 m long</a:t>
            </a:r>
            <a:r>
              <a:rPr lang="is-IS" dirty="0" smtClean="0"/>
              <a:t>.</a:t>
            </a:r>
          </a:p>
          <a:p>
            <a:endParaRPr lang="is-IS" dirty="0" smtClean="0"/>
          </a:p>
          <a:p>
            <a:r>
              <a:rPr lang="is-IS" dirty="0" smtClean="0"/>
              <a:t>Objective: </a:t>
            </a:r>
            <a:endParaRPr lang="is-IS" dirty="0" smtClean="0"/>
          </a:p>
          <a:p>
            <a:pPr lvl="1"/>
            <a:r>
              <a:rPr lang="is-IS" dirty="0" smtClean="0"/>
              <a:t>Make </a:t>
            </a:r>
            <a:r>
              <a:rPr lang="is-IS" dirty="0" smtClean="0"/>
              <a:t>the machine cheaper than if </a:t>
            </a:r>
            <a:r>
              <a:rPr lang="is-IS" dirty="0" smtClean="0"/>
              <a:t>imported</a:t>
            </a:r>
          </a:p>
          <a:p>
            <a:pPr lvl="1"/>
            <a:r>
              <a:rPr lang="is-IS" dirty="0" smtClean="0"/>
              <a:t> Tailormake to </a:t>
            </a:r>
            <a:r>
              <a:rPr lang="is-IS" dirty="0" smtClean="0"/>
              <a:t>the costumers needs.</a:t>
            </a:r>
          </a:p>
        </p:txBody>
      </p:sp>
    </p:spTree>
    <p:extLst>
      <p:ext uri="{BB962C8B-B14F-4D97-AF65-F5344CB8AC3E}">
        <p14:creationId xmlns:p14="http://schemas.microsoft.com/office/powerpoint/2010/main" xmlns="" val="357332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Design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 smtClean="0"/>
              <a:t>Hot resistance wire (Ni-Chr</a:t>
            </a:r>
            <a:r>
              <a:rPr lang="is-IS" dirty="0" smtClean="0"/>
              <a:t>)</a:t>
            </a:r>
          </a:p>
          <a:p>
            <a:endParaRPr lang="is-IS" dirty="0" smtClean="0"/>
          </a:p>
          <a:p>
            <a:r>
              <a:rPr lang="is-IS" dirty="0" smtClean="0"/>
              <a:t>Each end driven by 2 stepper motors(X-Y</a:t>
            </a:r>
            <a:r>
              <a:rPr lang="is-IS" dirty="0" smtClean="0"/>
              <a:t>)</a:t>
            </a:r>
          </a:p>
          <a:p>
            <a:endParaRPr lang="is-IS" dirty="0" smtClean="0"/>
          </a:p>
          <a:p>
            <a:r>
              <a:rPr lang="is-IS" dirty="0" smtClean="0"/>
              <a:t>Wire attach point on each end move independently in respective moving </a:t>
            </a:r>
            <a:r>
              <a:rPr lang="is-IS" dirty="0" smtClean="0"/>
              <a:t>plane</a:t>
            </a:r>
          </a:p>
          <a:p>
            <a:endParaRPr lang="is-IS" dirty="0" smtClean="0"/>
          </a:p>
          <a:p>
            <a:r>
              <a:rPr lang="is-IS" dirty="0" smtClean="0"/>
              <a:t>Wire able to elongate/shorten without loosing tension -&gt; spring mechanism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7594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Design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s-IS" dirty="0" smtClean="0"/>
              <a:t>Main challenge: Prevention </a:t>
            </a:r>
            <a:r>
              <a:rPr lang="is-IS" dirty="0" smtClean="0"/>
              <a:t>of jamming and bending</a:t>
            </a:r>
          </a:p>
          <a:p>
            <a:pPr lvl="1"/>
            <a:r>
              <a:rPr lang="is-IS" dirty="0" smtClean="0"/>
              <a:t>Center of action considerations</a:t>
            </a:r>
          </a:p>
          <a:p>
            <a:pPr lvl="1"/>
            <a:r>
              <a:rPr lang="is-IS" dirty="0" smtClean="0"/>
              <a:t>Saint Venants principle for bearings (3-5 rule</a:t>
            </a:r>
            <a:r>
              <a:rPr lang="is-IS" dirty="0" smtClean="0"/>
              <a:t>...)</a:t>
            </a:r>
          </a:p>
          <a:p>
            <a:pPr lvl="1"/>
            <a:endParaRPr lang="is-IS" dirty="0" smtClean="0"/>
          </a:p>
          <a:p>
            <a:r>
              <a:rPr lang="is-IS" dirty="0" smtClean="0"/>
              <a:t>For best precision the machine has to </a:t>
            </a:r>
            <a:r>
              <a:rPr lang="is-IS" dirty="0" smtClean="0"/>
              <a:t>be as stiff as possible </a:t>
            </a:r>
          </a:p>
          <a:p>
            <a:pPr lvl="1"/>
            <a:r>
              <a:rPr lang="is-IS" dirty="0" smtClean="0"/>
              <a:t>While keeping material cost at minimum</a:t>
            </a:r>
          </a:p>
          <a:p>
            <a:pPr lvl="1"/>
            <a:endParaRPr lang="is-IS" dirty="0" smtClean="0"/>
          </a:p>
          <a:p>
            <a:r>
              <a:rPr lang="is-IS" dirty="0" smtClean="0"/>
              <a:t>Axiomatic design</a:t>
            </a:r>
          </a:p>
          <a:p>
            <a:pPr lvl="1"/>
            <a:r>
              <a:rPr lang="is-IS" dirty="0" smtClean="0"/>
              <a:t>All parts replaceable without complicity</a:t>
            </a:r>
          </a:p>
          <a:p>
            <a:pPr lvl="1"/>
            <a:r>
              <a:rPr lang="is-IS" dirty="0" smtClean="0"/>
              <a:t>Parts that demand high precision built separately</a:t>
            </a:r>
          </a:p>
          <a:p>
            <a:pPr lvl="1"/>
            <a:r>
              <a:rPr lang="is-IS" dirty="0" smtClean="0"/>
              <a:t>Electrical and mechanichal parts decoupled</a:t>
            </a:r>
            <a:endParaRPr lang="is-IS" dirty="0" smtClean="0"/>
          </a:p>
          <a:p>
            <a:endParaRPr lang="is-I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4234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DP -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s-IS" dirty="0" smtClean="0"/>
              <a:t>User input: 	Define </a:t>
            </a:r>
            <a:r>
              <a:rPr lang="is-IS" dirty="0" smtClean="0"/>
              <a:t>airfoil profiles for each end + </a:t>
            </a:r>
            <a:r>
              <a:rPr lang="is-IS" dirty="0" smtClean="0"/>
              <a:t>					define a reference </a:t>
            </a:r>
            <a:r>
              <a:rPr lang="is-IS" dirty="0" smtClean="0"/>
              <a:t>point (i.e. location of </a:t>
            </a:r>
            <a:r>
              <a:rPr lang="is-IS" dirty="0" smtClean="0"/>
              <a:t>				max </a:t>
            </a:r>
            <a:r>
              <a:rPr lang="is-IS" dirty="0" smtClean="0"/>
              <a:t>camber</a:t>
            </a:r>
            <a:r>
              <a:rPr lang="is-IS" dirty="0" smtClean="0"/>
              <a:t>)</a:t>
            </a:r>
          </a:p>
          <a:p>
            <a:r>
              <a:rPr lang="is-IS" dirty="0" smtClean="0"/>
              <a:t>A software interprets sketches and creates input signals for steppers, subject to:</a:t>
            </a:r>
            <a:endParaRPr lang="is-IS" dirty="0" smtClean="0"/>
          </a:p>
          <a:p>
            <a:pPr lvl="1"/>
            <a:r>
              <a:rPr lang="is-IS" dirty="0" smtClean="0"/>
              <a:t>Movement </a:t>
            </a:r>
            <a:r>
              <a:rPr lang="is-IS" dirty="0" smtClean="0"/>
              <a:t>of each end starts at </a:t>
            </a:r>
            <a:r>
              <a:rPr lang="is-IS" dirty="0" smtClean="0"/>
              <a:t>the reference point</a:t>
            </a:r>
          </a:p>
          <a:p>
            <a:pPr lvl="1"/>
            <a:r>
              <a:rPr lang="is-IS" dirty="0" smtClean="0"/>
              <a:t>Cutting </a:t>
            </a:r>
            <a:r>
              <a:rPr lang="is-IS" dirty="0" smtClean="0"/>
              <a:t>time the same for each end to ensure correct lofting</a:t>
            </a:r>
          </a:p>
          <a:p>
            <a:pPr lvl="2"/>
            <a:r>
              <a:rPr lang="is-IS" dirty="0" smtClean="0"/>
              <a:t>Bigger profile on one end -&gt; more </a:t>
            </a:r>
            <a:r>
              <a:rPr lang="is-IS" dirty="0" smtClean="0"/>
              <a:t>speed of movement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111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DP – user input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628800"/>
            <a:ext cx="2509664" cy="670532"/>
          </a:xfrm>
        </p:spPr>
        <p:txBody>
          <a:bodyPr/>
          <a:lstStyle/>
          <a:p>
            <a:r>
              <a:rPr lang="is-IS" dirty="0" smtClean="0"/>
              <a:t>Sketch 1:</a:t>
            </a:r>
            <a:endParaRPr lang="is-I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4725144"/>
            <a:ext cx="5915025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2276872"/>
            <a:ext cx="3240360" cy="209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2204864"/>
            <a:ext cx="3012015" cy="2107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716016" y="1628800"/>
            <a:ext cx="2509664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tabLst/>
              <a:defRPr/>
            </a:pPr>
            <a:r>
              <a:rPr kumimoji="0" lang="is-I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Sketch 2:</a:t>
            </a:r>
            <a:endParaRPr kumimoji="0" lang="is-I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rot="10800000" flipV="1">
            <a:off x="3203848" y="2348880"/>
            <a:ext cx="864096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716016" y="2348880"/>
            <a:ext cx="2232248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995936" y="2132856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1400" dirty="0" smtClean="0"/>
              <a:t>Ref pts.</a:t>
            </a:r>
            <a:endParaRPr lang="is-IS" sz="1400" dirty="0"/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3203848" y="4437112"/>
            <a:ext cx="2509664" cy="670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tabLst/>
              <a:defRPr/>
            </a:pPr>
            <a:r>
              <a:rPr kumimoji="0" lang="is-I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Result:</a:t>
            </a:r>
            <a:endParaRPr kumimoji="0" lang="is-I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36096" y="3933056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dirty="0" smtClean="0"/>
              <a:t>NACA6410  (30° twist)</a:t>
            </a:r>
            <a:endParaRPr lang="is-IS" dirty="0"/>
          </a:p>
        </p:txBody>
      </p:sp>
      <p:sp>
        <p:nvSpPr>
          <p:cNvPr id="22" name="TextBox 21"/>
          <p:cNvSpPr txBox="1"/>
          <p:nvPr/>
        </p:nvSpPr>
        <p:spPr>
          <a:xfrm>
            <a:off x="1259632" y="393305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dirty="0" smtClean="0"/>
              <a:t>NACA9440</a:t>
            </a:r>
            <a:endParaRPr lang="is-IS" dirty="0"/>
          </a:p>
        </p:txBody>
      </p:sp>
      <p:sp>
        <p:nvSpPr>
          <p:cNvPr id="23" name="Circular Arrow 22"/>
          <p:cNvSpPr/>
          <p:nvPr/>
        </p:nvSpPr>
        <p:spPr>
          <a:xfrm>
            <a:off x="3419872" y="4797152"/>
            <a:ext cx="936104" cy="1008112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3131965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>
              <a:solidFill>
                <a:schemeClr val="tx1"/>
              </a:solidFill>
            </a:endParaRPr>
          </a:p>
        </p:txBody>
      </p:sp>
      <p:sp>
        <p:nvSpPr>
          <p:cNvPr id="24" name="Circular Arrow 23"/>
          <p:cNvSpPr/>
          <p:nvPr/>
        </p:nvSpPr>
        <p:spPr>
          <a:xfrm>
            <a:off x="7092280" y="4581128"/>
            <a:ext cx="936104" cy="1008112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1983226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ammi.jpg"/>
          <p:cNvPicPr>
            <a:picLocks noChangeAspect="1"/>
          </p:cNvPicPr>
          <p:nvPr/>
        </p:nvPicPr>
        <p:blipFill>
          <a:blip r:embed="rId3" cstate="print"/>
          <a:srcRect l="15077" t="18092" r="14064" b="7531"/>
          <a:stretch>
            <a:fillRect/>
          </a:stretch>
        </p:blipFill>
        <p:spPr>
          <a:xfrm>
            <a:off x="4860032" y="3717032"/>
            <a:ext cx="3384376" cy="26642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Frame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 smtClean="0"/>
              <a:t>Standard L </a:t>
            </a:r>
            <a:r>
              <a:rPr lang="is-IS" dirty="0" smtClean="0"/>
              <a:t>– profiles to maximize stiffness/weight and affordability.</a:t>
            </a:r>
          </a:p>
          <a:p>
            <a:r>
              <a:rPr lang="is-IS" dirty="0" smtClean="0"/>
              <a:t>Relatively easy to </a:t>
            </a:r>
            <a:r>
              <a:rPr lang="is-IS" dirty="0" smtClean="0"/>
              <a:t>assemble/weld </a:t>
            </a:r>
            <a:r>
              <a:rPr lang="is-IS" dirty="0" smtClean="0"/>
              <a:t>with </a:t>
            </a:r>
            <a:r>
              <a:rPr lang="is-IS" dirty="0" smtClean="0"/>
              <a:t>good precision</a:t>
            </a:r>
            <a:endParaRPr lang="is-IS" dirty="0" smtClean="0"/>
          </a:p>
          <a:p>
            <a:r>
              <a:rPr lang="is-IS" dirty="0" smtClean="0"/>
              <a:t>Mounting platform for other parts</a:t>
            </a:r>
          </a:p>
          <a:p>
            <a:pPr>
              <a:buNone/>
            </a:pPr>
            <a:endParaRPr lang="is-IS" dirty="0" smtClean="0"/>
          </a:p>
          <a:p>
            <a:pPr marL="0" indent="0">
              <a:buNone/>
            </a:pPr>
            <a:r>
              <a:rPr lang="is-IS" dirty="0" smtClean="0"/>
              <a:t> </a:t>
            </a:r>
            <a:endParaRPr lang="en-US" dirty="0"/>
          </a:p>
        </p:txBody>
      </p:sp>
      <p:pic>
        <p:nvPicPr>
          <p:cNvPr id="5" name="Picture 4" descr="http://www.foamlinx.com/images/Foamlinx_CNC_hot_wire_foam_cutter_2913_29_inchx13_inch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149080"/>
            <a:ext cx="2339975" cy="175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899592" y="5877272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1200" dirty="0" smtClean="0"/>
              <a:t>Foamlinks hotwire cutter</a:t>
            </a:r>
            <a:endParaRPr lang="is-IS" sz="1200" dirty="0"/>
          </a:p>
        </p:txBody>
      </p:sp>
      <p:sp>
        <p:nvSpPr>
          <p:cNvPr id="7" name="Right Arrow 6"/>
          <p:cNvSpPr/>
          <p:nvPr/>
        </p:nvSpPr>
        <p:spPr>
          <a:xfrm>
            <a:off x="3419872" y="4725144"/>
            <a:ext cx="122413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</p:spTree>
    <p:extLst>
      <p:ext uri="{BB962C8B-B14F-4D97-AF65-F5344CB8AC3E}">
        <p14:creationId xmlns:p14="http://schemas.microsoft.com/office/powerpoint/2010/main" xmlns="" val="408866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X - </a:t>
            </a:r>
            <a:r>
              <a:rPr lang="is-IS" dirty="0" smtClean="0"/>
              <a:t>Slider</a:t>
            </a:r>
            <a:endParaRPr lang="en-US" dirty="0"/>
          </a:p>
        </p:txBody>
      </p:sp>
      <p:pic>
        <p:nvPicPr>
          <p:cNvPr id="7" name="Picture 6" descr="slide_x.jpg"/>
          <p:cNvPicPr>
            <a:picLocks noChangeAspect="1"/>
          </p:cNvPicPr>
          <p:nvPr/>
        </p:nvPicPr>
        <p:blipFill>
          <a:blip r:embed="rId3" cstate="print"/>
          <a:srcRect l="26232" t="2186" r="34421"/>
          <a:stretch>
            <a:fillRect/>
          </a:stretch>
        </p:blipFill>
        <p:spPr>
          <a:xfrm>
            <a:off x="5724128" y="1817948"/>
            <a:ext cx="2592288" cy="483315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Standard box and L-profiles</a:t>
            </a:r>
          </a:p>
          <a:p>
            <a:endParaRPr lang="en-US" dirty="0" smtClean="0"/>
          </a:p>
          <a:p>
            <a:r>
              <a:rPr lang="en-US" dirty="0" smtClean="0"/>
              <a:t>Plug-bearing made out of POM</a:t>
            </a:r>
          </a:p>
          <a:p>
            <a:pPr lvl="1"/>
            <a:r>
              <a:rPr lang="en-US" dirty="0" smtClean="0"/>
              <a:t>Low friction on steel rod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Y – slider bolted to L-profile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 very demanding part to build!</a:t>
            </a:r>
          </a:p>
          <a:p>
            <a:pPr lvl="1"/>
            <a:r>
              <a:rPr lang="en-US" dirty="0" smtClean="0"/>
              <a:t>Precision, precision…</a:t>
            </a:r>
          </a:p>
          <a:p>
            <a:pPr lvl="1"/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24228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_y.jpg"/>
          <p:cNvPicPr>
            <a:picLocks noChangeAspect="1"/>
          </p:cNvPicPr>
          <p:nvPr/>
        </p:nvPicPr>
        <p:blipFill>
          <a:blip r:embed="rId3" cstate="print"/>
          <a:srcRect l="39904" t="13794" r="36167" b="9635"/>
          <a:stretch>
            <a:fillRect/>
          </a:stretch>
        </p:blipFill>
        <p:spPr>
          <a:xfrm>
            <a:off x="6444208" y="2708919"/>
            <a:ext cx="1512168" cy="36292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Y - </a:t>
            </a:r>
            <a:r>
              <a:rPr lang="is-IS" dirty="0" smtClean="0"/>
              <a:t>Slider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steel rod on each side of lead screw to constrain the part to correct degrees of freedom</a:t>
            </a:r>
          </a:p>
          <a:p>
            <a:endParaRPr lang="en-US" dirty="0" smtClean="0"/>
          </a:p>
          <a:p>
            <a:r>
              <a:rPr lang="en-US" dirty="0" smtClean="0"/>
              <a:t>POM plastic</a:t>
            </a:r>
          </a:p>
          <a:p>
            <a:pPr lvl="1"/>
            <a:r>
              <a:rPr lang="en-US" dirty="0" smtClean="0"/>
              <a:t> Electrical insulation</a:t>
            </a:r>
          </a:p>
          <a:p>
            <a:pPr lvl="1"/>
            <a:r>
              <a:rPr lang="en-US" dirty="0" smtClean="0"/>
              <a:t>Low friction</a:t>
            </a:r>
          </a:p>
          <a:p>
            <a:pPr lvl="1"/>
            <a:r>
              <a:rPr lang="en-US" dirty="0" smtClean="0"/>
              <a:t>Easy to press-fit rods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Lead nut bolted to inside of slider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3173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s-IS" dirty="0" smtClean="0"/>
              <a:t>Spring mechanism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38388"/>
            <a:ext cx="5678016" cy="3951337"/>
          </a:xfrm>
        </p:spPr>
        <p:txBody>
          <a:bodyPr/>
          <a:lstStyle/>
          <a:p>
            <a:r>
              <a:rPr lang="en-US" dirty="0" smtClean="0"/>
              <a:t>Wire changes direction 90°</a:t>
            </a:r>
          </a:p>
          <a:p>
            <a:pPr lvl="1"/>
            <a:r>
              <a:rPr lang="en-US" dirty="0" smtClean="0"/>
              <a:t>Rounded guide (half-wheel 60mm </a:t>
            </a:r>
            <a:r>
              <a:rPr lang="en-US" dirty="0" err="1" smtClean="0"/>
              <a:t>dia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Adjustable spring tension</a:t>
            </a:r>
          </a:p>
          <a:p>
            <a:pPr lvl="1"/>
            <a:r>
              <a:rPr lang="en-US" dirty="0" smtClean="0"/>
              <a:t>About 150N estimated sufficient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Rounded leader to ensure correct position of wire end</a:t>
            </a:r>
            <a:endParaRPr lang="en-US" dirty="0"/>
          </a:p>
        </p:txBody>
      </p:sp>
      <p:pic>
        <p:nvPicPr>
          <p:cNvPr id="4" name="Picture 3" descr="spring_mechanism.jpg"/>
          <p:cNvPicPr>
            <a:picLocks noChangeAspect="1"/>
          </p:cNvPicPr>
          <p:nvPr/>
        </p:nvPicPr>
        <p:blipFill>
          <a:blip r:embed="rId3" cstate="print"/>
          <a:srcRect l="41714" t="17114" r="37429" b="20850"/>
          <a:stretch>
            <a:fillRect/>
          </a:stretch>
        </p:blipFill>
        <p:spPr>
          <a:xfrm>
            <a:off x="6588224" y="2060848"/>
            <a:ext cx="1728192" cy="3855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6243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Motor mounts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38388"/>
            <a:ext cx="5461992" cy="3951337"/>
          </a:xfrm>
        </p:spPr>
        <p:txBody>
          <a:bodyPr/>
          <a:lstStyle/>
          <a:p>
            <a:r>
              <a:rPr lang="en-US" dirty="0" smtClean="0"/>
              <a:t>Sheet metal 1 mm thickness</a:t>
            </a:r>
          </a:p>
          <a:p>
            <a:endParaRPr lang="en-US" dirty="0" smtClean="0"/>
          </a:p>
          <a:p>
            <a:r>
              <a:rPr lang="en-US" dirty="0" smtClean="0"/>
              <a:t>Stiff  for constrained degrees of freedom but flexible to allow for imperfect fabrication</a:t>
            </a:r>
          </a:p>
          <a:p>
            <a:endParaRPr lang="en-US" dirty="0"/>
          </a:p>
        </p:txBody>
      </p:sp>
      <p:pic>
        <p:nvPicPr>
          <p:cNvPr id="4" name="Picture 3" descr="motor_mount.jpg"/>
          <p:cNvPicPr>
            <a:picLocks noChangeAspect="1"/>
          </p:cNvPicPr>
          <p:nvPr/>
        </p:nvPicPr>
        <p:blipFill>
          <a:blip r:embed="rId3" cstate="print"/>
          <a:srcRect l="22169" t="23647" r="26103" b="11324"/>
          <a:stretch>
            <a:fillRect/>
          </a:stretch>
        </p:blipFill>
        <p:spPr>
          <a:xfrm>
            <a:off x="5796136" y="3573016"/>
            <a:ext cx="2520280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637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eadscrew1.jpg"/>
          <p:cNvPicPr>
            <a:picLocks noChangeAspect="1"/>
          </p:cNvPicPr>
          <p:nvPr/>
        </p:nvPicPr>
        <p:blipFill>
          <a:blip r:embed="rId3" cstate="print"/>
          <a:srcRect l="19355" t="27427" r="24194" b="20960"/>
          <a:stretch>
            <a:fillRect/>
          </a:stretch>
        </p:blipFill>
        <p:spPr>
          <a:xfrm>
            <a:off x="4283968" y="2548445"/>
            <a:ext cx="3384376" cy="23207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Lead screws and nuts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s-IS" dirty="0" smtClean="0"/>
              <a:t>Ordered from Master </a:t>
            </a:r>
            <a:r>
              <a:rPr lang="is-IS" dirty="0" smtClean="0"/>
              <a:t>Carr</a:t>
            </a:r>
          </a:p>
          <a:p>
            <a:r>
              <a:rPr lang="is-IS" dirty="0" smtClean="0"/>
              <a:t>Trapezoidal threads</a:t>
            </a:r>
            <a:endParaRPr lang="is-IS" dirty="0" smtClean="0"/>
          </a:p>
          <a:p>
            <a:r>
              <a:rPr lang="is-IS" dirty="0" smtClean="0"/>
              <a:t>10 mm </a:t>
            </a:r>
            <a:r>
              <a:rPr lang="is-IS" dirty="0" smtClean="0"/>
              <a:t>dia, same as CNC mill</a:t>
            </a:r>
            <a:endParaRPr lang="is-IS" dirty="0" smtClean="0"/>
          </a:p>
          <a:p>
            <a:r>
              <a:rPr lang="is-IS" dirty="0" smtClean="0"/>
              <a:t>Pitch 2 mm</a:t>
            </a:r>
          </a:p>
          <a:p>
            <a:endParaRPr lang="is-IS" dirty="0" smtClean="0"/>
          </a:p>
          <a:p>
            <a:endParaRPr lang="is-IS" dirty="0" smtClean="0"/>
          </a:p>
          <a:p>
            <a:endParaRPr lang="is-IS" dirty="0" smtClean="0"/>
          </a:p>
          <a:p>
            <a:endParaRPr lang="is-IS" dirty="0"/>
          </a:p>
          <a:p>
            <a:r>
              <a:rPr lang="is-IS" dirty="0" smtClean="0"/>
              <a:t>Very hard to find in Iceland which means they are the most critical components of the machine!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5421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Hot-wire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 smtClean="0"/>
              <a:t>Preliminary tests indicate that about 3A of current is sufficient to allow for slow movement(about 4 mm/s maximum) without kerf being inconsistent and/or too </a:t>
            </a:r>
            <a:r>
              <a:rPr lang="is-IS" dirty="0" smtClean="0"/>
              <a:t>thick</a:t>
            </a:r>
          </a:p>
          <a:p>
            <a:endParaRPr lang="is-IS" dirty="0" smtClean="0"/>
          </a:p>
          <a:p>
            <a:r>
              <a:rPr lang="is-IS" dirty="0" smtClean="0"/>
              <a:t>Tension of about 150N sufficient to keep wire straight and prevent unwanted </a:t>
            </a:r>
            <a:r>
              <a:rPr lang="is-IS" dirty="0" smtClean="0"/>
              <a:t>bending of wire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1173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reuk.co.uk/OtherImages/a-small-stepper-mot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4077072"/>
            <a:ext cx="2277706" cy="231631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Steppers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38388"/>
            <a:ext cx="5894040" cy="3951337"/>
          </a:xfrm>
        </p:spPr>
        <p:txBody>
          <a:bodyPr>
            <a:normAutofit fontScale="92500"/>
          </a:bodyPr>
          <a:lstStyle/>
          <a:p>
            <a:r>
              <a:rPr lang="is-IS" dirty="0" smtClean="0"/>
              <a:t>After „feel“-testing steppers the following conclusions were made</a:t>
            </a:r>
            <a:r>
              <a:rPr lang="is-IS" dirty="0" smtClean="0"/>
              <a:t>:</a:t>
            </a:r>
          </a:p>
          <a:p>
            <a:endParaRPr lang="is-IS" dirty="0" smtClean="0"/>
          </a:p>
          <a:p>
            <a:pPr lvl="1"/>
            <a:r>
              <a:rPr lang="is-IS" dirty="0" smtClean="0"/>
              <a:t>Precision(1,8</a:t>
            </a:r>
            <a:r>
              <a:rPr lang="is-IS" dirty="0" smtClean="0"/>
              <a:t>° per step) sufficient to allow for no gearing</a:t>
            </a:r>
            <a:r>
              <a:rPr lang="en-US" dirty="0" smtClean="0"/>
              <a:t> -&gt; Direct </a:t>
            </a:r>
            <a:r>
              <a:rPr lang="en-US" dirty="0" smtClean="0"/>
              <a:t>coupling using stop screws</a:t>
            </a:r>
          </a:p>
          <a:p>
            <a:pPr lvl="1"/>
            <a:endParaRPr lang="en-US" dirty="0" smtClean="0"/>
          </a:p>
          <a:p>
            <a:pPr lvl="1"/>
            <a:r>
              <a:rPr lang="is-IS" dirty="0" smtClean="0"/>
              <a:t>24V input voltage gives sufficient </a:t>
            </a:r>
            <a:r>
              <a:rPr lang="is-IS" dirty="0" smtClean="0"/>
              <a:t>torque</a:t>
            </a:r>
          </a:p>
          <a:p>
            <a:pPr lvl="1"/>
            <a:endParaRPr lang="is-IS" dirty="0" smtClean="0"/>
          </a:p>
          <a:p>
            <a:pPr lvl="1"/>
            <a:r>
              <a:rPr lang="is-IS" dirty="0" smtClean="0"/>
              <a:t>Maximum step input frequency of about 700 Hz means that maximum speed of lead nut can be about 6 mm/s</a:t>
            </a:r>
          </a:p>
        </p:txBody>
      </p:sp>
    </p:spTree>
    <p:extLst>
      <p:ext uri="{BB962C8B-B14F-4D97-AF65-F5344CB8AC3E}">
        <p14:creationId xmlns:p14="http://schemas.microsoft.com/office/powerpoint/2010/main" xmlns="" val="390106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ssembly_springend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15616" y="1106742"/>
            <a:ext cx="6636536" cy="497740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A closer look</a:t>
            </a:r>
            <a:endParaRPr lang="is-I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ssembly_end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71600" y="908720"/>
            <a:ext cx="6810656" cy="510799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A closer look</a:t>
            </a:r>
            <a:endParaRPr lang="is-I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ssembly_away.jpg"/>
          <p:cNvPicPr>
            <a:picLocks noChangeAspect="1"/>
          </p:cNvPicPr>
          <p:nvPr/>
        </p:nvPicPr>
        <p:blipFill>
          <a:blip r:embed="rId3" cstate="print"/>
          <a:srcRect l="17719" t="23625" r="19676" b="8651"/>
          <a:stretch>
            <a:fillRect/>
          </a:stretch>
        </p:blipFill>
        <p:spPr>
          <a:xfrm>
            <a:off x="4860032" y="3356992"/>
            <a:ext cx="3816424" cy="30963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Current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 smtClean="0"/>
              <a:t>Final design ready</a:t>
            </a:r>
          </a:p>
          <a:p>
            <a:r>
              <a:rPr lang="is-IS" dirty="0" smtClean="0"/>
              <a:t>Workplans ready</a:t>
            </a:r>
          </a:p>
          <a:p>
            <a:r>
              <a:rPr lang="is-IS" dirty="0" smtClean="0"/>
              <a:t>Preliminary hardware tests complete</a:t>
            </a:r>
          </a:p>
          <a:p>
            <a:r>
              <a:rPr lang="is-IS" dirty="0" smtClean="0"/>
              <a:t>Stepper </a:t>
            </a:r>
            <a:r>
              <a:rPr lang="is-IS" dirty="0" smtClean="0"/>
              <a:t>motors and lead screws on order</a:t>
            </a:r>
          </a:p>
          <a:p>
            <a:endParaRPr lang="is-IS" dirty="0"/>
          </a:p>
          <a:p>
            <a:r>
              <a:rPr lang="is-IS" dirty="0" smtClean="0"/>
              <a:t>Next step: Start building!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9701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Thank </a:t>
            </a:r>
            <a:r>
              <a:rPr lang="is-IS" dirty="0" smtClean="0"/>
              <a:t>you</a:t>
            </a:r>
            <a:endParaRPr lang="en-US" dirty="0"/>
          </a:p>
        </p:txBody>
      </p:sp>
      <p:pic>
        <p:nvPicPr>
          <p:cNvPr id="8" name="Content Placeholder 7" descr="davinci_ornithopter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20383082">
            <a:off x="783758" y="2462481"/>
            <a:ext cx="4095334" cy="29724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Picture 8" descr="davinci_ornithopter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223467">
            <a:off x="5140112" y="1969964"/>
            <a:ext cx="2322576" cy="202539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Picture 9" descr="davinci_ornithopter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087434">
            <a:off x="5515702" y="3799705"/>
            <a:ext cx="3222505" cy="228196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1" name="TextBox 10"/>
          <p:cNvSpPr txBox="1"/>
          <p:nvPr/>
        </p:nvSpPr>
        <p:spPr>
          <a:xfrm>
            <a:off x="2339752" y="5877272"/>
            <a:ext cx="316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1400" dirty="0" smtClean="0"/>
              <a:t>Da Vinci’s ornithopter design (1488)</a:t>
            </a:r>
            <a:endParaRPr lang="is-IS" sz="1400" dirty="0"/>
          </a:p>
        </p:txBody>
      </p:sp>
    </p:spTree>
    <p:extLst>
      <p:ext uri="{BB962C8B-B14F-4D97-AF65-F5344CB8AC3E}">
        <p14:creationId xmlns:p14="http://schemas.microsoft.com/office/powerpoint/2010/main" xmlns="" val="231501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1789</TotalTime>
  <Words>548</Words>
  <Application>Microsoft Office PowerPoint</Application>
  <PresentationFormat>On-screen Show (4:3)</PresentationFormat>
  <Paragraphs>139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Sketchbook</vt:lpstr>
      <vt:lpstr>CNC foam cutter</vt:lpstr>
      <vt:lpstr>Functional Requirements</vt:lpstr>
      <vt:lpstr>Design Parameters</vt:lpstr>
      <vt:lpstr>Design considerations</vt:lpstr>
      <vt:lpstr>DP - Software</vt:lpstr>
      <vt:lpstr>DP – user input</vt:lpstr>
      <vt:lpstr>Frame structure</vt:lpstr>
      <vt:lpstr>X - Slider</vt:lpstr>
      <vt:lpstr>Y - Slider</vt:lpstr>
      <vt:lpstr>Spring mechanism</vt:lpstr>
      <vt:lpstr>Motor mounts</vt:lpstr>
      <vt:lpstr>Lead screws and nuts</vt:lpstr>
      <vt:lpstr>Hot-wire</vt:lpstr>
      <vt:lpstr>Steppers</vt:lpstr>
      <vt:lpstr>A closer look</vt:lpstr>
      <vt:lpstr>A closer look</vt:lpstr>
      <vt:lpstr>Current status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CNC foam cutter</dc:title>
  <dc:creator>fannar</dc:creator>
  <cp:lastModifiedBy>Notandi</cp:lastModifiedBy>
  <cp:revision>18</cp:revision>
  <dcterms:created xsi:type="dcterms:W3CDTF">2011-03-30T15:31:57Z</dcterms:created>
  <dcterms:modified xsi:type="dcterms:W3CDTF">2011-04-01T00:39:38Z</dcterms:modified>
</cp:coreProperties>
</file>